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Bold" charset="1" panose="00000800000000000000"/>
      <p:regular r:id="rId26"/>
    </p:embeddedFont>
    <p:embeddedFont>
      <p:font typeface="Arimo Bold" charset="1" panose="020B0704020202020204"/>
      <p:regular r:id="rId27"/>
    </p:embeddedFont>
    <p:embeddedFont>
      <p:font typeface="Poppins Bold" charset="1" panose="00000800000000000000"/>
      <p:regular r:id="rId28"/>
    </p:embeddedFont>
    <p:embeddedFont>
      <p:font typeface="Open Sans Bold" charset="1" panose="00000000000000000000"/>
      <p:regular r:id="rId29"/>
    </p:embeddedFont>
    <p:embeddedFont>
      <p:font typeface="Open San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491809" y="2894597"/>
            <a:ext cx="13304382" cy="3086100"/>
            <a:chOff x="0" y="0"/>
            <a:chExt cx="3504035" cy="812800"/>
          </a:xfrm>
        </p:grpSpPr>
        <p:sp>
          <p:nvSpPr>
            <p:cNvPr name="Freeform 13" id="13"/>
            <p:cNvSpPr/>
            <p:nvPr/>
          </p:nvSpPr>
          <p:spPr>
            <a:xfrm flipH="false" flipV="false" rot="0">
              <a:off x="0" y="0"/>
              <a:ext cx="3504035" cy="812800"/>
            </a:xfrm>
            <a:custGeom>
              <a:avLst/>
              <a:gdLst/>
              <a:ahLst/>
              <a:cxnLst/>
              <a:rect r="r" b="b" t="t" l="l"/>
              <a:pathLst>
                <a:path h="812800" w="3504035">
                  <a:moveTo>
                    <a:pt x="0" y="0"/>
                  </a:moveTo>
                  <a:lnTo>
                    <a:pt x="3504035" y="0"/>
                  </a:lnTo>
                  <a:lnTo>
                    <a:pt x="3504035" y="812800"/>
                  </a:lnTo>
                  <a:lnTo>
                    <a:pt x="0" y="812800"/>
                  </a:lnTo>
                  <a:close/>
                </a:path>
              </a:pathLst>
            </a:custGeom>
            <a:solidFill>
              <a:srgbClr val="000000">
                <a:alpha val="0"/>
              </a:srgbClr>
            </a:solidFill>
            <a:ln w="38100" cap="sq">
              <a:solidFill>
                <a:srgbClr val="FF7300"/>
              </a:solidFill>
              <a:prstDash val="solid"/>
              <a:miter/>
            </a:ln>
          </p:spPr>
        </p:sp>
        <p:sp>
          <p:nvSpPr>
            <p:cNvPr name="TextBox 14" id="14"/>
            <p:cNvSpPr txBox="true"/>
            <p:nvPr/>
          </p:nvSpPr>
          <p:spPr>
            <a:xfrm>
              <a:off x="0" y="-38100"/>
              <a:ext cx="3504035" cy="8509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28459" y="0"/>
            <a:ext cx="2056238" cy="2056238"/>
          </a:xfrm>
          <a:custGeom>
            <a:avLst/>
            <a:gdLst/>
            <a:ahLst/>
            <a:cxnLst/>
            <a:rect r="r" b="b" t="t" l="l"/>
            <a:pathLst>
              <a:path h="2056238" w="2056238">
                <a:moveTo>
                  <a:pt x="0" y="0"/>
                </a:moveTo>
                <a:lnTo>
                  <a:pt x="2056238" y="0"/>
                </a:lnTo>
                <a:lnTo>
                  <a:pt x="2056238" y="2056238"/>
                </a:lnTo>
                <a:lnTo>
                  <a:pt x="0" y="2056238"/>
                </a:lnTo>
                <a:lnTo>
                  <a:pt x="0" y="0"/>
                </a:lnTo>
                <a:close/>
              </a:path>
            </a:pathLst>
          </a:custGeom>
          <a:blipFill>
            <a:blip r:embed="rId3"/>
            <a:stretch>
              <a:fillRect l="0" t="0" r="0" b="0"/>
            </a:stretch>
          </a:blipFill>
        </p:spPr>
      </p:sp>
      <p:sp>
        <p:nvSpPr>
          <p:cNvPr name="TextBox 16" id="16"/>
          <p:cNvSpPr txBox="true"/>
          <p:nvPr/>
        </p:nvSpPr>
        <p:spPr>
          <a:xfrm rot="0">
            <a:off x="2745090" y="3550819"/>
            <a:ext cx="12797819" cy="1592681"/>
          </a:xfrm>
          <a:prstGeom prst="rect">
            <a:avLst/>
          </a:prstGeom>
        </p:spPr>
        <p:txBody>
          <a:bodyPr anchor="t" rtlCol="false" tIns="0" lIns="0" bIns="0" rIns="0">
            <a:spAutoFit/>
          </a:bodyPr>
          <a:lstStyle/>
          <a:p>
            <a:pPr algn="ctr">
              <a:lnSpc>
                <a:spcPts val="13014"/>
              </a:lnSpc>
              <a:spcBef>
                <a:spcPct val="0"/>
              </a:spcBef>
            </a:pPr>
            <a:r>
              <a:rPr lang="en-US" sz="9296">
                <a:solidFill>
                  <a:srgbClr val="FFFFFF"/>
                </a:solidFill>
                <a:latin typeface="Montserrat Bold"/>
                <a:ea typeface="Montserrat Bold"/>
                <a:cs typeface="Montserrat Bold"/>
                <a:sym typeface="Montserrat Bold"/>
              </a:rPr>
              <a:t>IPL DATA ANALYSIS</a:t>
            </a:r>
          </a:p>
        </p:txBody>
      </p:sp>
      <p:sp>
        <p:nvSpPr>
          <p:cNvPr name="TextBox 17" id="17"/>
          <p:cNvSpPr txBox="true"/>
          <p:nvPr/>
        </p:nvSpPr>
        <p:spPr>
          <a:xfrm rot="0">
            <a:off x="5977729" y="6437694"/>
            <a:ext cx="5893064" cy="557254"/>
          </a:xfrm>
          <a:prstGeom prst="rect">
            <a:avLst/>
          </a:prstGeom>
        </p:spPr>
        <p:txBody>
          <a:bodyPr anchor="t" rtlCol="false" tIns="0" lIns="0" bIns="0" rIns="0">
            <a:spAutoFit/>
          </a:bodyPr>
          <a:lstStyle/>
          <a:p>
            <a:pPr algn="l">
              <a:lnSpc>
                <a:spcPts val="4400"/>
              </a:lnSpc>
            </a:pPr>
            <a:r>
              <a:rPr lang="en-US" sz="3760">
                <a:solidFill>
                  <a:srgbClr val="FFFFFF"/>
                </a:solidFill>
                <a:latin typeface="Montserrat Bold"/>
                <a:ea typeface="Montserrat Bold"/>
                <a:cs typeface="Montserrat Bold"/>
                <a:sym typeface="Montserrat Bold"/>
              </a:rPr>
              <a:t>Power BI Visualization</a:t>
            </a:r>
          </a:p>
        </p:txBody>
      </p:sp>
      <p:sp>
        <p:nvSpPr>
          <p:cNvPr name="TextBox 18" id="18"/>
          <p:cNvSpPr txBox="true"/>
          <p:nvPr/>
        </p:nvSpPr>
        <p:spPr>
          <a:xfrm rot="0">
            <a:off x="13267803" y="9248775"/>
            <a:ext cx="4550213" cy="371094"/>
          </a:xfrm>
          <a:prstGeom prst="rect">
            <a:avLst/>
          </a:prstGeom>
        </p:spPr>
        <p:txBody>
          <a:bodyPr anchor="t" rtlCol="false" tIns="0" lIns="0" bIns="0" rIns="0">
            <a:spAutoFit/>
          </a:bodyPr>
          <a:lstStyle/>
          <a:p>
            <a:pPr algn="l">
              <a:lnSpc>
                <a:spcPts val="2808"/>
              </a:lnSpc>
            </a:pPr>
            <a:r>
              <a:rPr lang="en-US" sz="2400">
                <a:solidFill>
                  <a:srgbClr val="FFFFFF"/>
                </a:solidFill>
                <a:latin typeface="Arimo Bold"/>
                <a:ea typeface="Arimo Bold"/>
                <a:cs typeface="Arimo Bold"/>
                <a:sym typeface="Arimo Bold"/>
              </a:rPr>
              <a:t>Presented By :-  Preet Borad</a:t>
            </a:r>
          </a:p>
        </p:txBody>
      </p:sp>
      <p:sp>
        <p:nvSpPr>
          <p:cNvPr name="TextBox 19" id="19"/>
          <p:cNvSpPr txBox="true"/>
          <p:nvPr/>
        </p:nvSpPr>
        <p:spPr>
          <a:xfrm rot="0">
            <a:off x="13940895" y="8786103"/>
            <a:ext cx="3877122" cy="293370"/>
          </a:xfrm>
          <a:prstGeom prst="rect">
            <a:avLst/>
          </a:prstGeom>
        </p:spPr>
        <p:txBody>
          <a:bodyPr anchor="t" rtlCol="false" tIns="0" lIns="0" bIns="0" rIns="0">
            <a:spAutoFit/>
          </a:bodyPr>
          <a:lstStyle/>
          <a:p>
            <a:pPr algn="l">
              <a:lnSpc>
                <a:spcPts val="2340"/>
              </a:lnSpc>
            </a:pPr>
            <a:r>
              <a:rPr lang="en-US" sz="2000">
                <a:solidFill>
                  <a:srgbClr val="FFFFFF"/>
                </a:solidFill>
                <a:latin typeface="Montserrat Bold"/>
                <a:ea typeface="Montserrat Bold"/>
                <a:cs typeface="Montserrat Bold"/>
                <a:sym typeface="Montserrat Bold"/>
              </a:rPr>
              <a:t>Batch Name :-   MIP-DA-12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5400000">
            <a:off x="8278966" y="6454444"/>
            <a:ext cx="1479404" cy="664387"/>
          </a:xfrm>
          <a:custGeom>
            <a:avLst/>
            <a:gdLst/>
            <a:ahLst/>
            <a:cxnLst/>
            <a:rect r="r" b="b" t="t" l="l"/>
            <a:pathLst>
              <a:path h="664387" w="1479404">
                <a:moveTo>
                  <a:pt x="0" y="0"/>
                </a:moveTo>
                <a:lnTo>
                  <a:pt x="1479404" y="0"/>
                </a:lnTo>
                <a:lnTo>
                  <a:pt x="1479404" y="664387"/>
                </a:lnTo>
                <a:lnTo>
                  <a:pt x="0" y="664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604962" y="1937224"/>
            <a:ext cx="17491799" cy="3963218"/>
          </a:xfrm>
          <a:custGeom>
            <a:avLst/>
            <a:gdLst/>
            <a:ahLst/>
            <a:cxnLst/>
            <a:rect r="r" b="b" t="t" l="l"/>
            <a:pathLst>
              <a:path h="3963218" w="17491799">
                <a:moveTo>
                  <a:pt x="0" y="0"/>
                </a:moveTo>
                <a:lnTo>
                  <a:pt x="17491799" y="0"/>
                </a:lnTo>
                <a:lnTo>
                  <a:pt x="17491799" y="3963218"/>
                </a:lnTo>
                <a:lnTo>
                  <a:pt x="0" y="3963218"/>
                </a:lnTo>
                <a:lnTo>
                  <a:pt x="0" y="0"/>
                </a:lnTo>
                <a:close/>
              </a:path>
            </a:pathLst>
          </a:custGeom>
          <a:blipFill>
            <a:blip r:embed="rId5"/>
            <a:stretch>
              <a:fillRect l="0" t="0" r="0" b="0"/>
            </a:stretch>
          </a:blipFill>
        </p:spPr>
      </p:sp>
      <p:sp>
        <p:nvSpPr>
          <p:cNvPr name="TextBox 17" id="17"/>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Batsman</a:t>
            </a:r>
          </a:p>
        </p:txBody>
      </p:sp>
      <p:sp>
        <p:nvSpPr>
          <p:cNvPr name="TextBox 18" id="18"/>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34545"/>
                </a:solidFill>
                <a:latin typeface="Poppins Bold"/>
                <a:ea typeface="Poppins Bold"/>
                <a:cs typeface="Poppins Bold"/>
                <a:sym typeface="Poppins Bold"/>
              </a:rPr>
              <a:t>Mentorness</a:t>
            </a:r>
          </a:p>
        </p:txBody>
      </p:sp>
      <p:sp>
        <p:nvSpPr>
          <p:cNvPr name="TextBox 19" id="19"/>
          <p:cNvSpPr txBox="true"/>
          <p:nvPr/>
        </p:nvSpPr>
        <p:spPr>
          <a:xfrm rot="0">
            <a:off x="1797238" y="7851412"/>
            <a:ext cx="15107246" cy="10477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the highest runs, highest 6s, highest 4s, highest average strike rate of top 5 batsman in IPL.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7912781" y="4378078"/>
            <a:ext cx="2462437" cy="1105858"/>
          </a:xfrm>
          <a:custGeom>
            <a:avLst/>
            <a:gdLst/>
            <a:ahLst/>
            <a:cxnLst/>
            <a:rect r="r" b="b" t="t" l="l"/>
            <a:pathLst>
              <a:path h="1105858" w="2462437">
                <a:moveTo>
                  <a:pt x="0" y="0"/>
                </a:moveTo>
                <a:lnTo>
                  <a:pt x="2462438" y="0"/>
                </a:lnTo>
                <a:lnTo>
                  <a:pt x="2462438" y="1105859"/>
                </a:lnTo>
                <a:lnTo>
                  <a:pt x="0" y="1105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28700" y="2052587"/>
            <a:ext cx="6727664" cy="6356263"/>
          </a:xfrm>
          <a:custGeom>
            <a:avLst/>
            <a:gdLst/>
            <a:ahLst/>
            <a:cxnLst/>
            <a:rect r="r" b="b" t="t" l="l"/>
            <a:pathLst>
              <a:path h="6356263" w="6727664">
                <a:moveTo>
                  <a:pt x="0" y="0"/>
                </a:moveTo>
                <a:lnTo>
                  <a:pt x="6727664" y="0"/>
                </a:lnTo>
                <a:lnTo>
                  <a:pt x="6727664" y="6356263"/>
                </a:lnTo>
                <a:lnTo>
                  <a:pt x="0" y="6356263"/>
                </a:lnTo>
                <a:lnTo>
                  <a:pt x="0" y="0"/>
                </a:lnTo>
                <a:close/>
              </a:path>
            </a:pathLst>
          </a:custGeom>
          <a:blipFill>
            <a:blip r:embed="rId5"/>
            <a:stretch>
              <a:fillRect l="0" t="0" r="0" b="0"/>
            </a:stretch>
          </a:blipFill>
        </p:spPr>
      </p:sp>
      <p:sp>
        <p:nvSpPr>
          <p:cNvPr name="TextBox 17" id="17"/>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8" id="18"/>
          <p:cNvSpPr txBox="true"/>
          <p:nvPr/>
        </p:nvSpPr>
        <p:spPr>
          <a:xfrm rot="0">
            <a:off x="10918144" y="3078069"/>
            <a:ext cx="6573655" cy="42481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three different match years like 2021, 2022, 2023.  Basically we can see the exact match analysis of different years.   And other things Top 5 batsmen in IPL highest runs and highest average strike rate we can see through line graph.</a:t>
            </a:r>
          </a:p>
        </p:txBody>
      </p:sp>
      <p:sp>
        <p:nvSpPr>
          <p:cNvPr name="TextBox 19" id="19"/>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Batsman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6888424" y="4378078"/>
            <a:ext cx="2462437" cy="1105858"/>
          </a:xfrm>
          <a:custGeom>
            <a:avLst/>
            <a:gdLst/>
            <a:ahLst/>
            <a:cxnLst/>
            <a:rect r="r" b="b" t="t" l="l"/>
            <a:pathLst>
              <a:path h="1105858" w="2462437">
                <a:moveTo>
                  <a:pt x="0" y="0"/>
                </a:moveTo>
                <a:lnTo>
                  <a:pt x="2462438" y="0"/>
                </a:lnTo>
                <a:lnTo>
                  <a:pt x="2462438" y="1105859"/>
                </a:lnTo>
                <a:lnTo>
                  <a:pt x="0" y="1105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09600" y="2000059"/>
            <a:ext cx="5235485" cy="6967754"/>
          </a:xfrm>
          <a:custGeom>
            <a:avLst/>
            <a:gdLst/>
            <a:ahLst/>
            <a:cxnLst/>
            <a:rect r="r" b="b" t="t" l="l"/>
            <a:pathLst>
              <a:path h="6967754" w="5235485">
                <a:moveTo>
                  <a:pt x="0" y="0"/>
                </a:moveTo>
                <a:lnTo>
                  <a:pt x="5235485" y="0"/>
                </a:lnTo>
                <a:lnTo>
                  <a:pt x="5235485" y="6967755"/>
                </a:lnTo>
                <a:lnTo>
                  <a:pt x="0" y="6967755"/>
                </a:lnTo>
                <a:lnTo>
                  <a:pt x="0" y="0"/>
                </a:lnTo>
                <a:close/>
              </a:path>
            </a:pathLst>
          </a:custGeom>
          <a:blipFill>
            <a:blip r:embed="rId5"/>
            <a:stretch>
              <a:fillRect l="0" t="-629" r="0" b="-629"/>
            </a:stretch>
          </a:blipFill>
        </p:spPr>
      </p:sp>
      <p:sp>
        <p:nvSpPr>
          <p:cNvPr name="TextBox 17" id="17"/>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8" id="18"/>
          <p:cNvSpPr txBox="true"/>
          <p:nvPr/>
        </p:nvSpPr>
        <p:spPr>
          <a:xfrm rot="0">
            <a:off x="10381003" y="3078069"/>
            <a:ext cx="6912112" cy="42481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match date to select specific month, day, year.   And among other things see the most batsmen and bowlers from the top 5 IPL teams.   Only one batsman has scored most runs in IPL in all three seasons and that is Shubman Gill.</a:t>
            </a:r>
          </a:p>
        </p:txBody>
      </p:sp>
      <p:sp>
        <p:nvSpPr>
          <p:cNvPr name="TextBox 19" id="19"/>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Batsman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8119643" y="4378078"/>
            <a:ext cx="2462437" cy="1105858"/>
          </a:xfrm>
          <a:custGeom>
            <a:avLst/>
            <a:gdLst/>
            <a:ahLst/>
            <a:cxnLst/>
            <a:rect r="r" b="b" t="t" l="l"/>
            <a:pathLst>
              <a:path h="1105858" w="2462437">
                <a:moveTo>
                  <a:pt x="0" y="0"/>
                </a:moveTo>
                <a:lnTo>
                  <a:pt x="2462437" y="0"/>
                </a:lnTo>
                <a:lnTo>
                  <a:pt x="2462437" y="1105859"/>
                </a:lnTo>
                <a:lnTo>
                  <a:pt x="0" y="1105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19737" y="2036154"/>
            <a:ext cx="7175620" cy="6214693"/>
          </a:xfrm>
          <a:custGeom>
            <a:avLst/>
            <a:gdLst/>
            <a:ahLst/>
            <a:cxnLst/>
            <a:rect r="r" b="b" t="t" l="l"/>
            <a:pathLst>
              <a:path h="6214693" w="7175620">
                <a:moveTo>
                  <a:pt x="0" y="0"/>
                </a:moveTo>
                <a:lnTo>
                  <a:pt x="7175620" y="0"/>
                </a:lnTo>
                <a:lnTo>
                  <a:pt x="7175620" y="6214692"/>
                </a:lnTo>
                <a:lnTo>
                  <a:pt x="0" y="6214692"/>
                </a:lnTo>
                <a:lnTo>
                  <a:pt x="0" y="0"/>
                </a:lnTo>
                <a:close/>
              </a:path>
            </a:pathLst>
          </a:custGeom>
          <a:blipFill>
            <a:blip r:embed="rId5"/>
            <a:stretch>
              <a:fillRect l="0" t="0" r="0" b="0"/>
            </a:stretch>
          </a:blipFill>
        </p:spPr>
      </p:sp>
      <p:sp>
        <p:nvSpPr>
          <p:cNvPr name="TextBox 17" id="17"/>
          <p:cNvSpPr txBox="true"/>
          <p:nvPr/>
        </p:nvSpPr>
        <p:spPr>
          <a:xfrm rot="0">
            <a:off x="6645085" y="301808"/>
            <a:ext cx="4997830" cy="731752"/>
          </a:xfrm>
          <a:prstGeom prst="rect">
            <a:avLst/>
          </a:prstGeom>
        </p:spPr>
        <p:txBody>
          <a:bodyPr anchor="t" rtlCol="false" tIns="0" lIns="0" bIns="0" rIns="0">
            <a:spAutoFit/>
          </a:bodyPr>
          <a:lstStyle/>
          <a:p>
            <a:pPr algn="l">
              <a:lnSpc>
                <a:spcPts val="5336"/>
              </a:lnSpc>
            </a:pPr>
            <a:r>
              <a:rPr lang="en-US" sz="4560">
                <a:solidFill>
                  <a:srgbClr val="154748"/>
                </a:solidFill>
                <a:latin typeface="Poppins Bold"/>
                <a:ea typeface="Poppins Bold"/>
                <a:cs typeface="Poppins Bold"/>
                <a:sym typeface="Poppins Bold"/>
              </a:rPr>
              <a:t>Match Analysis</a:t>
            </a:r>
          </a:p>
        </p:txBody>
      </p:sp>
      <p:sp>
        <p:nvSpPr>
          <p:cNvPr name="TextBox 18" id="18"/>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9" id="19"/>
          <p:cNvSpPr txBox="true"/>
          <p:nvPr/>
        </p:nvSpPr>
        <p:spPr>
          <a:xfrm rot="0">
            <a:off x="10987150" y="3878169"/>
            <a:ext cx="6154908" cy="26479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Total Match Number, Total Runs, Total 4s, Total 6s.   I can find individual bowlers wickets, maiden overs, and average economy in IPL.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5400000">
            <a:off x="8278966" y="6454444"/>
            <a:ext cx="1479404" cy="664387"/>
          </a:xfrm>
          <a:custGeom>
            <a:avLst/>
            <a:gdLst/>
            <a:ahLst/>
            <a:cxnLst/>
            <a:rect r="r" b="b" t="t" l="l"/>
            <a:pathLst>
              <a:path h="664387" w="1479404">
                <a:moveTo>
                  <a:pt x="0" y="0"/>
                </a:moveTo>
                <a:lnTo>
                  <a:pt x="1479404" y="0"/>
                </a:lnTo>
                <a:lnTo>
                  <a:pt x="1479404" y="664387"/>
                </a:lnTo>
                <a:lnTo>
                  <a:pt x="0" y="664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708859" y="1937224"/>
            <a:ext cx="16619618" cy="3865909"/>
          </a:xfrm>
          <a:custGeom>
            <a:avLst/>
            <a:gdLst/>
            <a:ahLst/>
            <a:cxnLst/>
            <a:rect r="r" b="b" t="t" l="l"/>
            <a:pathLst>
              <a:path h="3865909" w="16619618">
                <a:moveTo>
                  <a:pt x="0" y="0"/>
                </a:moveTo>
                <a:lnTo>
                  <a:pt x="16619618" y="0"/>
                </a:lnTo>
                <a:lnTo>
                  <a:pt x="16619618" y="3865909"/>
                </a:lnTo>
                <a:lnTo>
                  <a:pt x="0" y="3865909"/>
                </a:lnTo>
                <a:lnTo>
                  <a:pt x="0" y="0"/>
                </a:lnTo>
                <a:close/>
              </a:path>
            </a:pathLst>
          </a:custGeom>
          <a:blipFill>
            <a:blip r:embed="rId5"/>
            <a:stretch>
              <a:fillRect l="0" t="0" r="0" b="0"/>
            </a:stretch>
          </a:blipFill>
        </p:spPr>
      </p:sp>
      <p:sp>
        <p:nvSpPr>
          <p:cNvPr name="TextBox 17" id="17"/>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Bowlers</a:t>
            </a:r>
          </a:p>
        </p:txBody>
      </p:sp>
      <p:sp>
        <p:nvSpPr>
          <p:cNvPr name="TextBox 18" id="18"/>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34545"/>
                </a:solidFill>
                <a:latin typeface="Poppins Bold"/>
                <a:ea typeface="Poppins Bold"/>
                <a:cs typeface="Poppins Bold"/>
                <a:sym typeface="Poppins Bold"/>
              </a:rPr>
              <a:t>Mentorness</a:t>
            </a:r>
          </a:p>
        </p:txBody>
      </p:sp>
      <p:sp>
        <p:nvSpPr>
          <p:cNvPr name="TextBox 19" id="19"/>
          <p:cNvSpPr txBox="true"/>
          <p:nvPr/>
        </p:nvSpPr>
        <p:spPr>
          <a:xfrm rot="0">
            <a:off x="1797238" y="7851412"/>
            <a:ext cx="15107246" cy="10477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the highest wickets, highest maiden overs, highest average economy, highest throwing a total over of top 5 bowlers in IPL.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7912781" y="4378078"/>
            <a:ext cx="2462437" cy="1105858"/>
          </a:xfrm>
          <a:custGeom>
            <a:avLst/>
            <a:gdLst/>
            <a:ahLst/>
            <a:cxnLst/>
            <a:rect r="r" b="b" t="t" l="l"/>
            <a:pathLst>
              <a:path h="1105858" w="2462437">
                <a:moveTo>
                  <a:pt x="0" y="0"/>
                </a:moveTo>
                <a:lnTo>
                  <a:pt x="2462438" y="0"/>
                </a:lnTo>
                <a:lnTo>
                  <a:pt x="2462438" y="1105859"/>
                </a:lnTo>
                <a:lnTo>
                  <a:pt x="0" y="1105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44232" y="2377265"/>
            <a:ext cx="6826366" cy="6213344"/>
          </a:xfrm>
          <a:custGeom>
            <a:avLst/>
            <a:gdLst/>
            <a:ahLst/>
            <a:cxnLst/>
            <a:rect r="r" b="b" t="t" l="l"/>
            <a:pathLst>
              <a:path h="6213344" w="6826366">
                <a:moveTo>
                  <a:pt x="0" y="0"/>
                </a:moveTo>
                <a:lnTo>
                  <a:pt x="6826366" y="0"/>
                </a:lnTo>
                <a:lnTo>
                  <a:pt x="6826366" y="6213344"/>
                </a:lnTo>
                <a:lnTo>
                  <a:pt x="0" y="6213344"/>
                </a:lnTo>
                <a:lnTo>
                  <a:pt x="0" y="0"/>
                </a:lnTo>
                <a:close/>
              </a:path>
            </a:pathLst>
          </a:custGeom>
          <a:blipFill>
            <a:blip r:embed="rId5"/>
            <a:stretch>
              <a:fillRect l="0" t="0" r="0" b="0"/>
            </a:stretch>
          </a:blipFill>
        </p:spPr>
      </p:sp>
      <p:sp>
        <p:nvSpPr>
          <p:cNvPr name="TextBox 17" id="17"/>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8" id="18"/>
          <p:cNvSpPr txBox="true"/>
          <p:nvPr/>
        </p:nvSpPr>
        <p:spPr>
          <a:xfrm rot="0">
            <a:off x="10918144" y="3078069"/>
            <a:ext cx="6573655" cy="42481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three different match years like 2021, 2022, 2023.  Basically we can see the exact match analysis of different years.   And other things Top 5 bowlers in IPL highest wickets and highest average economy we can see through line graph.</a:t>
            </a:r>
          </a:p>
        </p:txBody>
      </p:sp>
      <p:sp>
        <p:nvSpPr>
          <p:cNvPr name="TextBox 19" id="19"/>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Bowlers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6888424" y="4378078"/>
            <a:ext cx="2462437" cy="1105858"/>
          </a:xfrm>
          <a:custGeom>
            <a:avLst/>
            <a:gdLst/>
            <a:ahLst/>
            <a:cxnLst/>
            <a:rect r="r" b="b" t="t" l="l"/>
            <a:pathLst>
              <a:path h="1105858" w="2462437">
                <a:moveTo>
                  <a:pt x="0" y="0"/>
                </a:moveTo>
                <a:lnTo>
                  <a:pt x="2462438" y="0"/>
                </a:lnTo>
                <a:lnTo>
                  <a:pt x="2462438" y="1105859"/>
                </a:lnTo>
                <a:lnTo>
                  <a:pt x="0" y="11058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544812" y="1993596"/>
            <a:ext cx="5160236" cy="6934430"/>
          </a:xfrm>
          <a:custGeom>
            <a:avLst/>
            <a:gdLst/>
            <a:ahLst/>
            <a:cxnLst/>
            <a:rect r="r" b="b" t="t" l="l"/>
            <a:pathLst>
              <a:path h="6934430" w="5160236">
                <a:moveTo>
                  <a:pt x="0" y="0"/>
                </a:moveTo>
                <a:lnTo>
                  <a:pt x="5160236" y="0"/>
                </a:lnTo>
                <a:lnTo>
                  <a:pt x="5160236" y="6934430"/>
                </a:lnTo>
                <a:lnTo>
                  <a:pt x="0" y="6934430"/>
                </a:lnTo>
                <a:lnTo>
                  <a:pt x="0" y="0"/>
                </a:lnTo>
                <a:close/>
              </a:path>
            </a:pathLst>
          </a:custGeom>
          <a:blipFill>
            <a:blip r:embed="rId5"/>
            <a:stretch>
              <a:fillRect l="0" t="0" r="0" b="0"/>
            </a:stretch>
          </a:blipFill>
        </p:spPr>
      </p:sp>
      <p:sp>
        <p:nvSpPr>
          <p:cNvPr name="TextBox 17" id="17"/>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8" id="18"/>
          <p:cNvSpPr txBox="true"/>
          <p:nvPr/>
        </p:nvSpPr>
        <p:spPr>
          <a:xfrm rot="0">
            <a:off x="10381003" y="2457450"/>
            <a:ext cx="6912112" cy="53149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match date to select specific month, day, year.   And among other things see the most batsman and bowlers from the top 5 IPL teams.   Only one bowlers has scored most wickets in IPL in all three seasons and that is Mohammed Shami and best economy of the season that is Harshal Patel.</a:t>
            </a:r>
          </a:p>
        </p:txBody>
      </p:sp>
      <p:sp>
        <p:nvSpPr>
          <p:cNvPr name="TextBox 19" id="19"/>
          <p:cNvSpPr txBox="true"/>
          <p:nvPr/>
        </p:nvSpPr>
        <p:spPr>
          <a:xfrm rot="0">
            <a:off x="6705048" y="301808"/>
            <a:ext cx="4249089"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Top Bowlers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TextBox 15" id="15"/>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6" id="16"/>
          <p:cNvSpPr txBox="true"/>
          <p:nvPr/>
        </p:nvSpPr>
        <p:spPr>
          <a:xfrm rot="0">
            <a:off x="6991615" y="272811"/>
            <a:ext cx="3675955" cy="731752"/>
          </a:xfrm>
          <a:prstGeom prst="rect">
            <a:avLst/>
          </a:prstGeom>
        </p:spPr>
        <p:txBody>
          <a:bodyPr anchor="t" rtlCol="false" tIns="0" lIns="0" bIns="0" rIns="0">
            <a:spAutoFit/>
          </a:bodyPr>
          <a:lstStyle/>
          <a:p>
            <a:pPr algn="l">
              <a:lnSpc>
                <a:spcPts val="5336"/>
              </a:lnSpc>
            </a:pPr>
            <a:r>
              <a:rPr lang="en-US" sz="4560">
                <a:solidFill>
                  <a:srgbClr val="134545"/>
                </a:solidFill>
                <a:latin typeface="Poppins Bold"/>
                <a:ea typeface="Poppins Bold"/>
                <a:cs typeface="Poppins Bold"/>
                <a:sym typeface="Poppins Bold"/>
              </a:rPr>
              <a:t>Key Insights</a:t>
            </a:r>
          </a:p>
        </p:txBody>
      </p:sp>
      <p:pic>
        <p:nvPicPr>
          <p:cNvPr name="Picture 17" id="17"/>
          <p:cNvPicPr>
            <a:picLocks noChangeAspect="true"/>
          </p:cNvPicPr>
          <p:nvPr/>
        </p:nvPicPr>
        <p:blipFill>
          <a:blip r:embed="rId3"/>
          <a:stretch>
            <a:fillRect/>
          </a:stretch>
        </p:blipFill>
        <p:spPr>
          <a:xfrm rot="0">
            <a:off x="-210568" y="1052388"/>
            <a:ext cx="7528773" cy="8231306"/>
          </a:xfrm>
          <a:prstGeom prst="rect">
            <a:avLst/>
          </a:prstGeom>
        </p:spPr>
      </p:pic>
      <p:sp>
        <p:nvSpPr>
          <p:cNvPr name="TextBox 18" id="18"/>
          <p:cNvSpPr txBox="true"/>
          <p:nvPr/>
        </p:nvSpPr>
        <p:spPr>
          <a:xfrm rot="0">
            <a:off x="7201367" y="2021497"/>
            <a:ext cx="10489115"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F2020"/>
                </a:solidFill>
                <a:latin typeface="Open Sans"/>
                <a:ea typeface="Open Sans"/>
                <a:cs typeface="Open Sans"/>
                <a:sym typeface="Open Sans"/>
              </a:rPr>
              <a:t>Here we can see three different match years like </a:t>
            </a:r>
            <a:r>
              <a:rPr lang="en-US" sz="3000">
                <a:solidFill>
                  <a:srgbClr val="FF3131"/>
                </a:solidFill>
                <a:latin typeface="Open Sans"/>
                <a:ea typeface="Open Sans"/>
                <a:cs typeface="Open Sans"/>
                <a:sym typeface="Open Sans"/>
              </a:rPr>
              <a:t>2021, 2022, 2023.</a:t>
            </a:r>
          </a:p>
        </p:txBody>
      </p:sp>
      <p:sp>
        <p:nvSpPr>
          <p:cNvPr name="TextBox 19" id="19"/>
          <p:cNvSpPr txBox="true"/>
          <p:nvPr/>
        </p:nvSpPr>
        <p:spPr>
          <a:xfrm rot="0">
            <a:off x="7201367" y="3367599"/>
            <a:ext cx="10489115"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F2020"/>
                </a:solidFill>
                <a:latin typeface="Open Sans"/>
                <a:ea typeface="Open Sans"/>
                <a:cs typeface="Open Sans"/>
                <a:sym typeface="Open Sans"/>
              </a:rPr>
              <a:t> </a:t>
            </a:r>
            <a:r>
              <a:rPr lang="en-US" sz="3000">
                <a:solidFill>
                  <a:srgbClr val="1F2020"/>
                </a:solidFill>
                <a:latin typeface="Open Sans"/>
                <a:ea typeface="Open Sans"/>
                <a:cs typeface="Open Sans"/>
                <a:sym typeface="Open Sans"/>
              </a:rPr>
              <a:t>Only one batsman has </a:t>
            </a:r>
            <a:r>
              <a:rPr lang="en-US" sz="3000">
                <a:solidFill>
                  <a:srgbClr val="FF3131"/>
                </a:solidFill>
                <a:latin typeface="Open Sans"/>
                <a:ea typeface="Open Sans"/>
                <a:cs typeface="Open Sans"/>
                <a:sym typeface="Open Sans"/>
              </a:rPr>
              <a:t>scored most runs</a:t>
            </a:r>
            <a:r>
              <a:rPr lang="en-US" sz="3000">
                <a:solidFill>
                  <a:srgbClr val="1F2020"/>
                </a:solidFill>
                <a:latin typeface="Open Sans"/>
                <a:ea typeface="Open Sans"/>
                <a:cs typeface="Open Sans"/>
                <a:sym typeface="Open Sans"/>
              </a:rPr>
              <a:t> in IPL in all three seasons and that is</a:t>
            </a:r>
            <a:r>
              <a:rPr lang="en-US" sz="3000">
                <a:solidFill>
                  <a:srgbClr val="FF3131"/>
                </a:solidFill>
                <a:latin typeface="Open Sans"/>
                <a:ea typeface="Open Sans"/>
                <a:cs typeface="Open Sans"/>
                <a:sym typeface="Open Sans"/>
              </a:rPr>
              <a:t> Shubman Gill</a:t>
            </a:r>
            <a:r>
              <a:rPr lang="en-US" sz="3000">
                <a:solidFill>
                  <a:srgbClr val="1F2020"/>
                </a:solidFill>
                <a:latin typeface="Open Sans"/>
                <a:ea typeface="Open Sans"/>
                <a:cs typeface="Open Sans"/>
                <a:sym typeface="Open Sans"/>
              </a:rPr>
              <a:t>.</a:t>
            </a:r>
          </a:p>
        </p:txBody>
      </p:sp>
      <p:sp>
        <p:nvSpPr>
          <p:cNvPr name="TextBox 20" id="20"/>
          <p:cNvSpPr txBox="true"/>
          <p:nvPr/>
        </p:nvSpPr>
        <p:spPr>
          <a:xfrm rot="0">
            <a:off x="7201367" y="4710624"/>
            <a:ext cx="10489115"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F2020"/>
                </a:solidFill>
                <a:latin typeface="Open Sans"/>
                <a:ea typeface="Open Sans"/>
                <a:cs typeface="Open Sans"/>
                <a:sym typeface="Open Sans"/>
              </a:rPr>
              <a:t>Only one bowlers has scored </a:t>
            </a:r>
            <a:r>
              <a:rPr lang="en-US" sz="3000">
                <a:solidFill>
                  <a:srgbClr val="FF3131"/>
                </a:solidFill>
                <a:latin typeface="Open Sans"/>
                <a:ea typeface="Open Sans"/>
                <a:cs typeface="Open Sans"/>
                <a:sym typeface="Open Sans"/>
              </a:rPr>
              <a:t>most wickets</a:t>
            </a:r>
            <a:r>
              <a:rPr lang="en-US" sz="3000">
                <a:solidFill>
                  <a:srgbClr val="1F2020"/>
                </a:solidFill>
                <a:latin typeface="Open Sans"/>
                <a:ea typeface="Open Sans"/>
                <a:cs typeface="Open Sans"/>
                <a:sym typeface="Open Sans"/>
              </a:rPr>
              <a:t> in IPL in all three seasons and that is </a:t>
            </a:r>
            <a:r>
              <a:rPr lang="en-US" sz="3000">
                <a:solidFill>
                  <a:srgbClr val="FF3131"/>
                </a:solidFill>
                <a:latin typeface="Open Sans"/>
                <a:ea typeface="Open Sans"/>
                <a:cs typeface="Open Sans"/>
                <a:sym typeface="Open Sans"/>
              </a:rPr>
              <a:t>Mohammed Shami</a:t>
            </a:r>
            <a:r>
              <a:rPr lang="en-US" sz="3000">
                <a:solidFill>
                  <a:srgbClr val="1F2020"/>
                </a:solidFill>
                <a:latin typeface="Open Sans"/>
                <a:ea typeface="Open Sans"/>
                <a:cs typeface="Open Sans"/>
                <a:sym typeface="Open Sans"/>
              </a:rPr>
              <a:t>. </a:t>
            </a:r>
          </a:p>
        </p:txBody>
      </p:sp>
      <p:sp>
        <p:nvSpPr>
          <p:cNvPr name="TextBox 21" id="21"/>
          <p:cNvSpPr txBox="true"/>
          <p:nvPr/>
        </p:nvSpPr>
        <p:spPr>
          <a:xfrm rot="0">
            <a:off x="7201367" y="6053649"/>
            <a:ext cx="10489115"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F2020"/>
                </a:solidFill>
                <a:latin typeface="Open Sans"/>
                <a:ea typeface="Open Sans"/>
                <a:cs typeface="Open Sans"/>
                <a:sym typeface="Open Sans"/>
              </a:rPr>
              <a:t>Only one bowlers has scored </a:t>
            </a:r>
            <a:r>
              <a:rPr lang="en-US" sz="3000">
                <a:solidFill>
                  <a:srgbClr val="FF3131"/>
                </a:solidFill>
                <a:latin typeface="Open Sans"/>
                <a:ea typeface="Open Sans"/>
                <a:cs typeface="Open Sans"/>
                <a:sym typeface="Open Sans"/>
              </a:rPr>
              <a:t>best economy</a:t>
            </a:r>
            <a:r>
              <a:rPr lang="en-US" sz="3000">
                <a:solidFill>
                  <a:srgbClr val="1F2020"/>
                </a:solidFill>
                <a:latin typeface="Open Sans"/>
                <a:ea typeface="Open Sans"/>
                <a:cs typeface="Open Sans"/>
                <a:sym typeface="Open Sans"/>
              </a:rPr>
              <a:t> of the season that is </a:t>
            </a:r>
            <a:r>
              <a:rPr lang="en-US" sz="3000">
                <a:solidFill>
                  <a:srgbClr val="FF3131"/>
                </a:solidFill>
                <a:latin typeface="Open Sans"/>
                <a:ea typeface="Open Sans"/>
                <a:cs typeface="Open Sans"/>
                <a:sym typeface="Open Sans"/>
              </a:rPr>
              <a:t>Harshal Patel</a:t>
            </a:r>
            <a:r>
              <a:rPr lang="en-US" sz="3000">
                <a:solidFill>
                  <a:srgbClr val="1F2020"/>
                </a:solidFill>
                <a:latin typeface="Open Sans"/>
                <a:ea typeface="Open Sans"/>
                <a:cs typeface="Open Sans"/>
                <a:sym typeface="Open Sans"/>
              </a:rPr>
              <a:t>.</a:t>
            </a:r>
          </a:p>
        </p:txBody>
      </p:sp>
      <p:sp>
        <p:nvSpPr>
          <p:cNvPr name="TextBox 22" id="22"/>
          <p:cNvSpPr txBox="true"/>
          <p:nvPr/>
        </p:nvSpPr>
        <p:spPr>
          <a:xfrm rot="0">
            <a:off x="7201367" y="7396674"/>
            <a:ext cx="10489115" cy="10477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1F2020"/>
                </a:solidFill>
                <a:latin typeface="Open Sans"/>
                <a:ea typeface="Open Sans"/>
                <a:cs typeface="Open Sans"/>
                <a:sym typeface="Open Sans"/>
              </a:rPr>
              <a:t>The team that has won the most matches and reached the finals in this season is </a:t>
            </a:r>
            <a:r>
              <a:rPr lang="en-US" sz="3000">
                <a:solidFill>
                  <a:srgbClr val="FF3131"/>
                </a:solidFill>
                <a:latin typeface="Open Sans"/>
                <a:ea typeface="Open Sans"/>
                <a:cs typeface="Open Sans"/>
                <a:sym typeface="Open Sans"/>
              </a:rPr>
              <a:t>Chennai Super Kings.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26357"/>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9130429"/>
            <a:ext cx="16452691" cy="255741"/>
          </a:xfrm>
          <a:custGeom>
            <a:avLst/>
            <a:gdLst/>
            <a:ahLst/>
            <a:cxnLst/>
            <a:rect r="r" b="b" t="t" l="l"/>
            <a:pathLst>
              <a:path h="255741" w="16452691">
                <a:moveTo>
                  <a:pt x="0" y="0"/>
                </a:moveTo>
                <a:lnTo>
                  <a:pt x="16452691" y="0"/>
                </a:lnTo>
                <a:lnTo>
                  <a:pt x="16452691" y="255742"/>
                </a:lnTo>
                <a:lnTo>
                  <a:pt x="0" y="255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537420" y="1568982"/>
            <a:ext cx="12964602" cy="7266448"/>
          </a:xfrm>
          <a:custGeom>
            <a:avLst/>
            <a:gdLst/>
            <a:ahLst/>
            <a:cxnLst/>
            <a:rect r="r" b="b" t="t" l="l"/>
            <a:pathLst>
              <a:path h="7266448" w="12964602">
                <a:moveTo>
                  <a:pt x="0" y="0"/>
                </a:moveTo>
                <a:lnTo>
                  <a:pt x="12964602" y="0"/>
                </a:lnTo>
                <a:lnTo>
                  <a:pt x="12964602" y="7266448"/>
                </a:lnTo>
                <a:lnTo>
                  <a:pt x="0" y="7266448"/>
                </a:lnTo>
                <a:lnTo>
                  <a:pt x="0" y="0"/>
                </a:lnTo>
                <a:close/>
              </a:path>
            </a:pathLst>
          </a:custGeom>
          <a:blipFill>
            <a:blip r:embed="rId4"/>
            <a:stretch>
              <a:fillRect l="-85" t="0" r="-85" b="-67"/>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Conclusion</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26357"/>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9130429"/>
            <a:ext cx="16452691" cy="255741"/>
          </a:xfrm>
          <a:custGeom>
            <a:avLst/>
            <a:gdLst/>
            <a:ahLst/>
            <a:cxnLst/>
            <a:rect r="r" b="b" t="t" l="l"/>
            <a:pathLst>
              <a:path h="255741" w="16452691">
                <a:moveTo>
                  <a:pt x="0" y="0"/>
                </a:moveTo>
                <a:lnTo>
                  <a:pt x="16452691" y="0"/>
                </a:lnTo>
                <a:lnTo>
                  <a:pt x="16452691" y="255742"/>
                </a:lnTo>
                <a:lnTo>
                  <a:pt x="0" y="2557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2655382" y="1493057"/>
            <a:ext cx="13199327" cy="7434969"/>
          </a:xfrm>
          <a:custGeom>
            <a:avLst/>
            <a:gdLst/>
            <a:ahLst/>
            <a:cxnLst/>
            <a:rect r="r" b="b" t="t" l="l"/>
            <a:pathLst>
              <a:path h="7434969" w="13199327">
                <a:moveTo>
                  <a:pt x="0" y="0"/>
                </a:moveTo>
                <a:lnTo>
                  <a:pt x="13199327" y="0"/>
                </a:lnTo>
                <a:lnTo>
                  <a:pt x="13199327" y="7434969"/>
                </a:lnTo>
                <a:lnTo>
                  <a:pt x="0" y="7434969"/>
                </a:lnTo>
                <a:lnTo>
                  <a:pt x="0" y="0"/>
                </a:lnTo>
                <a:close/>
              </a:path>
            </a:pathLst>
          </a:custGeom>
          <a:blipFill>
            <a:blip r:embed="rId4"/>
            <a:stretch>
              <a:fillRect l="0" t="0" r="0" b="0"/>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Conclusion</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4114800"/>
            <a:chOff x="0" y="0"/>
            <a:chExt cx="21640800" cy="5486400"/>
          </a:xfrm>
        </p:grpSpPr>
        <p:pic>
          <p:nvPicPr>
            <p:cNvPr name="Picture 3" id="3"/>
            <p:cNvPicPr>
              <a:picLocks noChangeAspect="true"/>
            </p:cNvPicPr>
            <p:nvPr/>
          </p:nvPicPr>
          <p:blipFill>
            <a:blip r:embed="rId2"/>
            <a:srcRect l="0" t="27464" r="0" b="27464"/>
            <a:stretch>
              <a:fillRect/>
            </a:stretch>
          </p:blipFill>
          <p:spPr>
            <a:xfrm flipH="false" flipV="false">
              <a:off x="0" y="0"/>
              <a:ext cx="21640800" cy="5486400"/>
            </a:xfrm>
            <a:prstGeom prst="rect">
              <a:avLst/>
            </a:prstGeom>
          </p:spPr>
        </p:pic>
      </p:grpSp>
      <p:grpSp>
        <p:nvGrpSpPr>
          <p:cNvPr name="Group 4" id="4"/>
          <p:cNvGrpSpPr/>
          <p:nvPr/>
        </p:nvGrpSpPr>
        <p:grpSpPr>
          <a:xfrm rot="0">
            <a:off x="17293116" y="565634"/>
            <a:ext cx="397367" cy="28996"/>
            <a:chOff x="0" y="0"/>
            <a:chExt cx="128243" cy="9358"/>
          </a:xfrm>
        </p:grpSpPr>
        <p:sp>
          <p:nvSpPr>
            <p:cNvPr name="Freeform 5" id="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6" id="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93116" y="657737"/>
            <a:ext cx="397367" cy="28996"/>
            <a:chOff x="0" y="0"/>
            <a:chExt cx="128243" cy="9358"/>
          </a:xfrm>
        </p:grpSpPr>
        <p:sp>
          <p:nvSpPr>
            <p:cNvPr name="Freeform 8" id="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9" id="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8177932" y="8597752"/>
            <a:ext cx="110068" cy="660548"/>
            <a:chOff x="0" y="0"/>
            <a:chExt cx="28989" cy="173972"/>
          </a:xfrm>
        </p:grpSpPr>
        <p:sp>
          <p:nvSpPr>
            <p:cNvPr name="Freeform 11" id="11"/>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2" id="12"/>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340165" y="6427327"/>
            <a:ext cx="3272484" cy="47625"/>
            <a:chOff x="0" y="0"/>
            <a:chExt cx="861889" cy="12543"/>
          </a:xfrm>
        </p:grpSpPr>
        <p:sp>
          <p:nvSpPr>
            <p:cNvPr name="Freeform 14" id="14"/>
            <p:cNvSpPr/>
            <p:nvPr/>
          </p:nvSpPr>
          <p:spPr>
            <a:xfrm flipH="false" flipV="false" rot="0">
              <a:off x="0" y="0"/>
              <a:ext cx="861889" cy="12543"/>
            </a:xfrm>
            <a:custGeom>
              <a:avLst/>
              <a:gdLst/>
              <a:ahLst/>
              <a:cxnLst/>
              <a:rect r="r" b="b" t="t" l="l"/>
              <a:pathLst>
                <a:path h="12543" w="861889">
                  <a:moveTo>
                    <a:pt x="6272" y="0"/>
                  </a:moveTo>
                  <a:lnTo>
                    <a:pt x="855617" y="0"/>
                  </a:lnTo>
                  <a:cubicBezTo>
                    <a:pt x="857281" y="0"/>
                    <a:pt x="858876" y="661"/>
                    <a:pt x="860052" y="1837"/>
                  </a:cubicBezTo>
                  <a:cubicBezTo>
                    <a:pt x="861228" y="3013"/>
                    <a:pt x="861889" y="4608"/>
                    <a:pt x="861889" y="6272"/>
                  </a:cubicBezTo>
                  <a:lnTo>
                    <a:pt x="861889" y="6272"/>
                  </a:lnTo>
                  <a:cubicBezTo>
                    <a:pt x="861889" y="7935"/>
                    <a:pt x="861228" y="9530"/>
                    <a:pt x="860052" y="10706"/>
                  </a:cubicBezTo>
                  <a:cubicBezTo>
                    <a:pt x="858876" y="11882"/>
                    <a:pt x="857281" y="12543"/>
                    <a:pt x="85561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5" id="15"/>
            <p:cNvSpPr txBox="true"/>
            <p:nvPr/>
          </p:nvSpPr>
          <p:spPr>
            <a:xfrm>
              <a:off x="0" y="-38100"/>
              <a:ext cx="861889" cy="50643"/>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39108" y="9134613"/>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6156776" y="5483050"/>
            <a:ext cx="5974449" cy="731752"/>
          </a:xfrm>
          <a:prstGeom prst="rect">
            <a:avLst/>
          </a:prstGeom>
        </p:spPr>
        <p:txBody>
          <a:bodyPr anchor="t" rtlCol="false" tIns="0" lIns="0" bIns="0" rIns="0">
            <a:spAutoFit/>
          </a:bodyPr>
          <a:lstStyle/>
          <a:p>
            <a:pPr algn="l">
              <a:lnSpc>
                <a:spcPts val="5336"/>
              </a:lnSpc>
            </a:pPr>
            <a:r>
              <a:rPr lang="en-US" sz="4560">
                <a:solidFill>
                  <a:srgbClr val="1F2020"/>
                </a:solidFill>
                <a:latin typeface="Poppins Bold"/>
                <a:ea typeface="Poppins Bold"/>
                <a:cs typeface="Poppins Bold"/>
                <a:sym typeface="Poppins Bold"/>
              </a:rPr>
              <a:t>Table Of Contenets</a:t>
            </a:r>
          </a:p>
        </p:txBody>
      </p:sp>
      <p:sp>
        <p:nvSpPr>
          <p:cNvPr name="TextBox 18" id="18"/>
          <p:cNvSpPr txBox="true"/>
          <p:nvPr/>
        </p:nvSpPr>
        <p:spPr>
          <a:xfrm rot="0">
            <a:off x="1812986" y="7701629"/>
            <a:ext cx="3742098" cy="514350"/>
          </a:xfrm>
          <a:prstGeom prst="rect">
            <a:avLst/>
          </a:prstGeom>
        </p:spPr>
        <p:txBody>
          <a:bodyPr anchor="t" rtlCol="false" tIns="0" lIns="0" bIns="0" rIns="0">
            <a:spAutoFit/>
          </a:bodyPr>
          <a:lstStyle/>
          <a:p>
            <a:pPr algn="l">
              <a:lnSpc>
                <a:spcPts val="4200"/>
              </a:lnSpc>
              <a:spcBef>
                <a:spcPct val="0"/>
              </a:spcBef>
            </a:pPr>
            <a:r>
              <a:rPr lang="en-US" sz="3000">
                <a:solidFill>
                  <a:srgbClr val="FF7300"/>
                </a:solidFill>
                <a:latin typeface="Open Sans Bold"/>
                <a:ea typeface="Open Sans Bold"/>
                <a:cs typeface="Open Sans Bold"/>
                <a:sym typeface="Open Sans Bold"/>
              </a:rPr>
              <a:t>Problem Statement</a:t>
            </a:r>
          </a:p>
        </p:txBody>
      </p:sp>
      <p:sp>
        <p:nvSpPr>
          <p:cNvPr name="TextBox 19" id="19"/>
          <p:cNvSpPr txBox="true"/>
          <p:nvPr/>
        </p:nvSpPr>
        <p:spPr>
          <a:xfrm rot="0">
            <a:off x="3197333" y="7023903"/>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1</a:t>
            </a:r>
          </a:p>
        </p:txBody>
      </p:sp>
      <p:sp>
        <p:nvSpPr>
          <p:cNvPr name="TextBox 20" id="20"/>
          <p:cNvSpPr txBox="true"/>
          <p:nvPr/>
        </p:nvSpPr>
        <p:spPr>
          <a:xfrm rot="0">
            <a:off x="8183995" y="7023903"/>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2</a:t>
            </a:r>
          </a:p>
        </p:txBody>
      </p:sp>
      <p:sp>
        <p:nvSpPr>
          <p:cNvPr name="TextBox 21" id="21"/>
          <p:cNvSpPr txBox="true"/>
          <p:nvPr/>
        </p:nvSpPr>
        <p:spPr>
          <a:xfrm rot="0">
            <a:off x="6556297" y="7701629"/>
            <a:ext cx="3742098" cy="514350"/>
          </a:xfrm>
          <a:prstGeom prst="rect">
            <a:avLst/>
          </a:prstGeom>
        </p:spPr>
        <p:txBody>
          <a:bodyPr anchor="t" rtlCol="false" tIns="0" lIns="0" bIns="0" rIns="0">
            <a:spAutoFit/>
          </a:bodyPr>
          <a:lstStyle/>
          <a:p>
            <a:pPr algn="l">
              <a:lnSpc>
                <a:spcPts val="4200"/>
              </a:lnSpc>
              <a:spcBef>
                <a:spcPct val="0"/>
              </a:spcBef>
            </a:pPr>
            <a:r>
              <a:rPr lang="en-US" sz="3000">
                <a:solidFill>
                  <a:srgbClr val="FF7300"/>
                </a:solidFill>
                <a:latin typeface="Open Sans Bold"/>
                <a:ea typeface="Open Sans Bold"/>
                <a:cs typeface="Open Sans Bold"/>
                <a:sym typeface="Open Sans Bold"/>
              </a:rPr>
              <a:t>Project Objective</a:t>
            </a:r>
          </a:p>
        </p:txBody>
      </p:sp>
      <p:sp>
        <p:nvSpPr>
          <p:cNvPr name="TextBox 22" id="22"/>
          <p:cNvSpPr txBox="true"/>
          <p:nvPr/>
        </p:nvSpPr>
        <p:spPr>
          <a:xfrm rot="0">
            <a:off x="11725486" y="7023903"/>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3</a:t>
            </a:r>
          </a:p>
        </p:txBody>
      </p:sp>
      <p:sp>
        <p:nvSpPr>
          <p:cNvPr name="TextBox 23" id="23"/>
          <p:cNvSpPr txBox="true"/>
          <p:nvPr/>
        </p:nvSpPr>
        <p:spPr>
          <a:xfrm rot="0">
            <a:off x="11141651" y="7701629"/>
            <a:ext cx="2000461" cy="514350"/>
          </a:xfrm>
          <a:prstGeom prst="rect">
            <a:avLst/>
          </a:prstGeom>
        </p:spPr>
        <p:txBody>
          <a:bodyPr anchor="t" rtlCol="false" tIns="0" lIns="0" bIns="0" rIns="0">
            <a:spAutoFit/>
          </a:bodyPr>
          <a:lstStyle/>
          <a:p>
            <a:pPr algn="l">
              <a:lnSpc>
                <a:spcPts val="4200"/>
              </a:lnSpc>
              <a:spcBef>
                <a:spcPct val="0"/>
              </a:spcBef>
            </a:pPr>
            <a:r>
              <a:rPr lang="en-US" sz="3000">
                <a:solidFill>
                  <a:srgbClr val="FF7300"/>
                </a:solidFill>
                <a:latin typeface="Open Sans Bold"/>
                <a:ea typeface="Open Sans Bold"/>
                <a:cs typeface="Open Sans Bold"/>
                <a:sym typeface="Open Sans Bold"/>
              </a:rPr>
              <a:t>Insights</a:t>
            </a:r>
          </a:p>
        </p:txBody>
      </p:sp>
      <p:sp>
        <p:nvSpPr>
          <p:cNvPr name="TextBox 24" id="24"/>
          <p:cNvSpPr txBox="true"/>
          <p:nvPr/>
        </p:nvSpPr>
        <p:spPr>
          <a:xfrm rot="0">
            <a:off x="14808660" y="7023903"/>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4</a:t>
            </a:r>
          </a:p>
        </p:txBody>
      </p:sp>
      <p:sp>
        <p:nvSpPr>
          <p:cNvPr name="TextBox 25" id="25"/>
          <p:cNvSpPr txBox="true"/>
          <p:nvPr/>
        </p:nvSpPr>
        <p:spPr>
          <a:xfrm rot="0">
            <a:off x="13931781" y="7701629"/>
            <a:ext cx="2240460" cy="514350"/>
          </a:xfrm>
          <a:prstGeom prst="rect">
            <a:avLst/>
          </a:prstGeom>
        </p:spPr>
        <p:txBody>
          <a:bodyPr anchor="t" rtlCol="false" tIns="0" lIns="0" bIns="0" rIns="0">
            <a:spAutoFit/>
          </a:bodyPr>
          <a:lstStyle/>
          <a:p>
            <a:pPr algn="l">
              <a:lnSpc>
                <a:spcPts val="4200"/>
              </a:lnSpc>
              <a:spcBef>
                <a:spcPct val="0"/>
              </a:spcBef>
            </a:pPr>
            <a:r>
              <a:rPr lang="en-US" sz="3000">
                <a:solidFill>
                  <a:srgbClr val="FF7300"/>
                </a:solidFill>
                <a:latin typeface="Open Sans Bold"/>
                <a:ea typeface="Open Sans Bold"/>
                <a:cs typeface="Open Sans Bold"/>
                <a:sym typeface="Open Sans Bold"/>
              </a:rPr>
              <a:t>Conclusion</a:t>
            </a:r>
          </a:p>
        </p:txBody>
      </p:sp>
      <p:sp>
        <p:nvSpPr>
          <p:cNvPr name="TextBox 26" id="26"/>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575073" y="2894597"/>
            <a:ext cx="13304382" cy="3086100"/>
            <a:chOff x="0" y="0"/>
            <a:chExt cx="3504035" cy="812800"/>
          </a:xfrm>
        </p:grpSpPr>
        <p:sp>
          <p:nvSpPr>
            <p:cNvPr name="Freeform 13" id="13"/>
            <p:cNvSpPr/>
            <p:nvPr/>
          </p:nvSpPr>
          <p:spPr>
            <a:xfrm flipH="false" flipV="false" rot="0">
              <a:off x="0" y="0"/>
              <a:ext cx="3504035" cy="812800"/>
            </a:xfrm>
            <a:custGeom>
              <a:avLst/>
              <a:gdLst/>
              <a:ahLst/>
              <a:cxnLst/>
              <a:rect r="r" b="b" t="t" l="l"/>
              <a:pathLst>
                <a:path h="812800" w="3504035">
                  <a:moveTo>
                    <a:pt x="0" y="0"/>
                  </a:moveTo>
                  <a:lnTo>
                    <a:pt x="3504035" y="0"/>
                  </a:lnTo>
                  <a:lnTo>
                    <a:pt x="3504035" y="812800"/>
                  </a:lnTo>
                  <a:lnTo>
                    <a:pt x="0" y="812800"/>
                  </a:lnTo>
                  <a:close/>
                </a:path>
              </a:pathLst>
            </a:custGeom>
            <a:solidFill>
              <a:srgbClr val="000000">
                <a:alpha val="0"/>
              </a:srgbClr>
            </a:solidFill>
            <a:ln w="38100" cap="sq">
              <a:solidFill>
                <a:srgbClr val="FF7300"/>
              </a:solidFill>
              <a:prstDash val="solid"/>
              <a:miter/>
            </a:ln>
          </p:spPr>
        </p:sp>
        <p:sp>
          <p:nvSpPr>
            <p:cNvPr name="TextBox 14" id="14"/>
            <p:cNvSpPr txBox="true"/>
            <p:nvPr/>
          </p:nvSpPr>
          <p:spPr>
            <a:xfrm>
              <a:off x="0" y="-38100"/>
              <a:ext cx="3504035" cy="8509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28459" y="0"/>
            <a:ext cx="2056238" cy="2056238"/>
          </a:xfrm>
          <a:custGeom>
            <a:avLst/>
            <a:gdLst/>
            <a:ahLst/>
            <a:cxnLst/>
            <a:rect r="r" b="b" t="t" l="l"/>
            <a:pathLst>
              <a:path h="2056238" w="2056238">
                <a:moveTo>
                  <a:pt x="0" y="0"/>
                </a:moveTo>
                <a:lnTo>
                  <a:pt x="2056238" y="0"/>
                </a:lnTo>
                <a:lnTo>
                  <a:pt x="2056238" y="2056238"/>
                </a:lnTo>
                <a:lnTo>
                  <a:pt x="0" y="2056238"/>
                </a:lnTo>
                <a:lnTo>
                  <a:pt x="0" y="0"/>
                </a:lnTo>
                <a:close/>
              </a:path>
            </a:pathLst>
          </a:custGeom>
          <a:blipFill>
            <a:blip r:embed="rId3"/>
            <a:stretch>
              <a:fillRect l="0" t="0" r="0" b="0"/>
            </a:stretch>
          </a:blipFill>
        </p:spPr>
      </p:sp>
      <p:sp>
        <p:nvSpPr>
          <p:cNvPr name="TextBox 16" id="16"/>
          <p:cNvSpPr txBox="true"/>
          <p:nvPr/>
        </p:nvSpPr>
        <p:spPr>
          <a:xfrm rot="0">
            <a:off x="2745090" y="3550819"/>
            <a:ext cx="12797819" cy="1592681"/>
          </a:xfrm>
          <a:prstGeom prst="rect">
            <a:avLst/>
          </a:prstGeom>
        </p:spPr>
        <p:txBody>
          <a:bodyPr anchor="t" rtlCol="false" tIns="0" lIns="0" bIns="0" rIns="0">
            <a:spAutoFit/>
          </a:bodyPr>
          <a:lstStyle/>
          <a:p>
            <a:pPr algn="ctr">
              <a:lnSpc>
                <a:spcPts val="13014"/>
              </a:lnSpc>
              <a:spcBef>
                <a:spcPct val="0"/>
              </a:spcBef>
            </a:pPr>
            <a:r>
              <a:rPr lang="en-US" sz="9296">
                <a:solidFill>
                  <a:srgbClr val="FFFFFF"/>
                </a:solidFill>
                <a:latin typeface="Montserrat Bold"/>
                <a:ea typeface="Montserrat Bold"/>
                <a:cs typeface="Montserrat Bold"/>
                <a:sym typeface="Montserrat Bold"/>
              </a:rPr>
              <a:t>THANK YOU</a:t>
            </a:r>
          </a:p>
        </p:txBody>
      </p:sp>
      <p:sp>
        <p:nvSpPr>
          <p:cNvPr name="TextBox 17" id="17"/>
          <p:cNvSpPr txBox="true"/>
          <p:nvPr/>
        </p:nvSpPr>
        <p:spPr>
          <a:xfrm rot="0">
            <a:off x="13267803" y="9248775"/>
            <a:ext cx="4550213" cy="371094"/>
          </a:xfrm>
          <a:prstGeom prst="rect">
            <a:avLst/>
          </a:prstGeom>
        </p:spPr>
        <p:txBody>
          <a:bodyPr anchor="t" rtlCol="false" tIns="0" lIns="0" bIns="0" rIns="0">
            <a:spAutoFit/>
          </a:bodyPr>
          <a:lstStyle/>
          <a:p>
            <a:pPr algn="l">
              <a:lnSpc>
                <a:spcPts val="2808"/>
              </a:lnSpc>
            </a:pPr>
            <a:r>
              <a:rPr lang="en-US" sz="2400">
                <a:solidFill>
                  <a:srgbClr val="FFFFFF"/>
                </a:solidFill>
                <a:latin typeface="Arimo Bold"/>
                <a:ea typeface="Arimo Bold"/>
                <a:cs typeface="Arimo Bold"/>
                <a:sym typeface="Arimo Bold"/>
              </a:rPr>
              <a:t>Presented By :-  Preet Borad</a:t>
            </a:r>
          </a:p>
        </p:txBody>
      </p:sp>
      <p:sp>
        <p:nvSpPr>
          <p:cNvPr name="TextBox 18" id="18"/>
          <p:cNvSpPr txBox="true"/>
          <p:nvPr/>
        </p:nvSpPr>
        <p:spPr>
          <a:xfrm rot="0">
            <a:off x="13940895" y="8786103"/>
            <a:ext cx="3877122" cy="293370"/>
          </a:xfrm>
          <a:prstGeom prst="rect">
            <a:avLst/>
          </a:prstGeom>
        </p:spPr>
        <p:txBody>
          <a:bodyPr anchor="t" rtlCol="false" tIns="0" lIns="0" bIns="0" rIns="0">
            <a:spAutoFit/>
          </a:bodyPr>
          <a:lstStyle/>
          <a:p>
            <a:pPr algn="l">
              <a:lnSpc>
                <a:spcPts val="2340"/>
              </a:lnSpc>
            </a:pPr>
            <a:r>
              <a:rPr lang="en-US" sz="2000">
                <a:solidFill>
                  <a:srgbClr val="FFFFFF"/>
                </a:solidFill>
                <a:latin typeface="Montserrat Bold"/>
                <a:ea typeface="Montserrat Bold"/>
                <a:cs typeface="Montserrat Bold"/>
                <a:sym typeface="Montserrat Bold"/>
              </a:rPr>
              <a:t>Batch Name :-   MIP-DA-12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stretch>
            <a:fillRect/>
          </a:stretch>
        </p:blipFill>
        <p:spPr>
          <a:xfrm rot="0">
            <a:off x="7396997" y="1299196"/>
            <a:ext cx="9604682" cy="7688608"/>
          </a:xfrm>
          <a:prstGeom prst="rect">
            <a:avLst/>
          </a:prstGeom>
        </p:spPr>
      </p:pic>
      <p:grpSp>
        <p:nvGrpSpPr>
          <p:cNvPr name="Group 12" id="12"/>
          <p:cNvGrpSpPr/>
          <p:nvPr/>
        </p:nvGrpSpPr>
        <p:grpSpPr>
          <a:xfrm rot="0">
            <a:off x="1992856" y="3047438"/>
            <a:ext cx="1042538" cy="47625"/>
            <a:chOff x="0" y="0"/>
            <a:chExt cx="274578" cy="12543"/>
          </a:xfrm>
        </p:grpSpPr>
        <p:sp>
          <p:nvSpPr>
            <p:cNvPr name="Freeform 13" id="1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4" id="1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992856" y="1376523"/>
            <a:ext cx="3711949" cy="1408027"/>
          </a:xfrm>
          <a:prstGeom prst="rect">
            <a:avLst/>
          </a:prstGeom>
        </p:spPr>
        <p:txBody>
          <a:bodyPr anchor="t" rtlCol="false" tIns="0" lIns="0" bIns="0" rIns="0">
            <a:spAutoFit/>
          </a:bodyPr>
          <a:lstStyle/>
          <a:p>
            <a:pPr algn="l">
              <a:lnSpc>
                <a:spcPts val="5336"/>
              </a:lnSpc>
            </a:pPr>
            <a:r>
              <a:rPr lang="en-US" sz="4560">
                <a:solidFill>
                  <a:srgbClr val="1F2020"/>
                </a:solidFill>
                <a:latin typeface="Poppins Bold"/>
                <a:ea typeface="Poppins Bold"/>
                <a:cs typeface="Poppins Bold"/>
                <a:sym typeface="Poppins Bold"/>
              </a:rPr>
              <a:t>Problem </a:t>
            </a:r>
          </a:p>
          <a:p>
            <a:pPr algn="l">
              <a:lnSpc>
                <a:spcPts val="5336"/>
              </a:lnSpc>
            </a:pPr>
            <a:r>
              <a:rPr lang="en-US" sz="4560">
                <a:solidFill>
                  <a:srgbClr val="1F2020"/>
                </a:solidFill>
                <a:latin typeface="Poppins Bold"/>
                <a:ea typeface="Poppins Bold"/>
                <a:cs typeface="Poppins Bold"/>
                <a:sym typeface="Poppins Bold"/>
              </a:rPr>
              <a:t>Satements</a:t>
            </a:r>
          </a:p>
        </p:txBody>
      </p:sp>
      <p:sp>
        <p:nvSpPr>
          <p:cNvPr name="TextBox 16" id="16"/>
          <p:cNvSpPr txBox="true"/>
          <p:nvPr/>
        </p:nvSpPr>
        <p:spPr>
          <a:xfrm rot="0">
            <a:off x="1992856" y="3525787"/>
            <a:ext cx="5298605" cy="3106421"/>
          </a:xfrm>
          <a:prstGeom prst="rect">
            <a:avLst/>
          </a:prstGeom>
        </p:spPr>
        <p:txBody>
          <a:bodyPr anchor="t" rtlCol="false" tIns="0" lIns="0" bIns="0" rIns="0">
            <a:spAutoFit/>
          </a:bodyPr>
          <a:lstStyle/>
          <a:p>
            <a:pPr algn="just">
              <a:lnSpc>
                <a:spcPts val="3079"/>
              </a:lnSpc>
              <a:spcBef>
                <a:spcPct val="0"/>
              </a:spcBef>
            </a:pPr>
            <a:r>
              <a:rPr lang="en-US" sz="2199">
                <a:solidFill>
                  <a:srgbClr val="1F2020"/>
                </a:solidFill>
                <a:latin typeface="Open Sans"/>
                <a:ea typeface="Open Sans"/>
                <a:cs typeface="Open Sans"/>
                <a:sym typeface="Open Sans"/>
              </a:rPr>
              <a:t>This project aims to analyze a dataset of IPL data analysis using Power Bi. This dataset including various attributes like team names, players name, date, match result. The main objective is visualized and analysis of different dataset and focus on find the best insights or patterns and trends</a:t>
            </a:r>
          </a:p>
        </p:txBody>
      </p:sp>
      <p:grpSp>
        <p:nvGrpSpPr>
          <p:cNvPr name="Group 17" id="17"/>
          <p:cNvGrpSpPr/>
          <p:nvPr/>
        </p:nvGrpSpPr>
        <p:grpSpPr>
          <a:xfrm rot="0">
            <a:off x="1992856" y="7411545"/>
            <a:ext cx="2003612" cy="775869"/>
            <a:chOff x="0" y="0"/>
            <a:chExt cx="2098984" cy="812800"/>
          </a:xfrm>
        </p:grpSpPr>
        <p:sp>
          <p:nvSpPr>
            <p:cNvPr name="Freeform 18" id="18"/>
            <p:cNvSpPr/>
            <p:nvPr/>
          </p:nvSpPr>
          <p:spPr>
            <a:xfrm flipH="false" flipV="false" rot="0">
              <a:off x="0" y="0"/>
              <a:ext cx="2098984" cy="812800"/>
            </a:xfrm>
            <a:custGeom>
              <a:avLst/>
              <a:gdLst/>
              <a:ahLst/>
              <a:cxnLst/>
              <a:rect r="r" b="b" t="t" l="l"/>
              <a:pathLst>
                <a:path h="812800" w="2098984">
                  <a:moveTo>
                    <a:pt x="0" y="0"/>
                  </a:moveTo>
                  <a:lnTo>
                    <a:pt x="2098984" y="0"/>
                  </a:lnTo>
                  <a:lnTo>
                    <a:pt x="2098984" y="812800"/>
                  </a:lnTo>
                  <a:lnTo>
                    <a:pt x="0" y="812800"/>
                  </a:lnTo>
                  <a:close/>
                </a:path>
              </a:pathLst>
            </a:custGeom>
            <a:solidFill>
              <a:srgbClr val="FF7300"/>
            </a:solidFill>
          </p:spPr>
        </p:sp>
        <p:sp>
          <p:nvSpPr>
            <p:cNvPr name="TextBox 19" id="19"/>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992856" y="7642283"/>
            <a:ext cx="2003612" cy="323983"/>
          </a:xfrm>
          <a:prstGeom prst="rect">
            <a:avLst/>
          </a:prstGeom>
        </p:spPr>
        <p:txBody>
          <a:bodyPr anchor="t" rtlCol="false" tIns="0" lIns="0" bIns="0" rIns="0">
            <a:spAutoFit/>
          </a:bodyPr>
          <a:lstStyle/>
          <a:p>
            <a:pPr algn="ctr">
              <a:lnSpc>
                <a:spcPts val="2617"/>
              </a:lnSpc>
              <a:spcBef>
                <a:spcPct val="0"/>
              </a:spcBef>
            </a:pPr>
            <a:r>
              <a:rPr lang="en-US" sz="1869">
                <a:solidFill>
                  <a:srgbClr val="FFFFFF"/>
                </a:solidFill>
                <a:latin typeface="Open Sans Bold"/>
                <a:ea typeface="Open Sans Bold"/>
                <a:cs typeface="Open Sans Bold"/>
                <a:sym typeface="Open Sans Bold"/>
              </a:rPr>
              <a:t>Learn More</a:t>
            </a:r>
          </a:p>
        </p:txBody>
      </p:sp>
      <p:sp>
        <p:nvSpPr>
          <p:cNvPr name="TextBox 21" id="21"/>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F2020"/>
                </a:solidFill>
                <a:latin typeface="Poppins Bold"/>
                <a:ea typeface="Poppins Bold"/>
                <a:cs typeface="Poppins Bold"/>
                <a:sym typeface="Poppins Bold"/>
              </a:rPr>
              <a:t>Mentorness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2"/>
          <a:stretch>
            <a:fillRect/>
          </a:stretch>
        </p:blipFill>
        <p:spPr>
          <a:xfrm rot="0">
            <a:off x="1331350" y="2200400"/>
            <a:ext cx="15625302" cy="5108272"/>
          </a:xfrm>
          <a:prstGeom prst="rect">
            <a:avLst/>
          </a:prstGeom>
        </p:spPr>
      </p:pic>
      <p:grpSp>
        <p:nvGrpSpPr>
          <p:cNvPr name="Group 12" id="12"/>
          <p:cNvGrpSpPr/>
          <p:nvPr/>
        </p:nvGrpSpPr>
        <p:grpSpPr>
          <a:xfrm rot="0">
            <a:off x="8622731" y="2848973"/>
            <a:ext cx="1042538" cy="47625"/>
            <a:chOff x="0" y="0"/>
            <a:chExt cx="274578" cy="12543"/>
          </a:xfrm>
        </p:grpSpPr>
        <p:sp>
          <p:nvSpPr>
            <p:cNvPr name="Freeform 13" id="1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4" id="1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39108" y="8928026"/>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5788898" y="1724150"/>
            <a:ext cx="6710204"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Problem Objective</a:t>
            </a:r>
          </a:p>
        </p:txBody>
      </p:sp>
      <p:sp>
        <p:nvSpPr>
          <p:cNvPr name="TextBox 17" id="17"/>
          <p:cNvSpPr txBox="true"/>
          <p:nvPr/>
        </p:nvSpPr>
        <p:spPr>
          <a:xfrm rot="0">
            <a:off x="2884397" y="6672951"/>
            <a:ext cx="2150772" cy="1047750"/>
          </a:xfrm>
          <a:prstGeom prst="rect">
            <a:avLst/>
          </a:prstGeom>
        </p:spPr>
        <p:txBody>
          <a:bodyPr anchor="t" rtlCol="false" tIns="0" lIns="0" bIns="0" rIns="0">
            <a:spAutoFit/>
          </a:bodyPr>
          <a:lstStyle/>
          <a:p>
            <a:pPr algn="ctr">
              <a:lnSpc>
                <a:spcPts val="4200"/>
              </a:lnSpc>
            </a:pPr>
            <a:r>
              <a:rPr lang="en-US" sz="3000">
                <a:solidFill>
                  <a:srgbClr val="1F2020"/>
                </a:solidFill>
                <a:latin typeface="Open Sans Bold"/>
                <a:ea typeface="Open Sans Bold"/>
                <a:cs typeface="Open Sans Bold"/>
                <a:sym typeface="Open Sans Bold"/>
              </a:rPr>
              <a:t>Total</a:t>
            </a:r>
          </a:p>
          <a:p>
            <a:pPr algn="ctr">
              <a:lnSpc>
                <a:spcPts val="4200"/>
              </a:lnSpc>
              <a:spcBef>
                <a:spcPct val="0"/>
              </a:spcBef>
            </a:pPr>
            <a:r>
              <a:rPr lang="en-US" sz="3000">
                <a:solidFill>
                  <a:srgbClr val="1F2020"/>
                </a:solidFill>
                <a:latin typeface="Open Sans Bold"/>
                <a:ea typeface="Open Sans Bold"/>
                <a:cs typeface="Open Sans Bold"/>
                <a:sym typeface="Open Sans Bold"/>
              </a:rPr>
              <a:t>Overview</a:t>
            </a:r>
          </a:p>
        </p:txBody>
      </p:sp>
      <p:sp>
        <p:nvSpPr>
          <p:cNvPr name="TextBox 18" id="18"/>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9" id="19"/>
          <p:cNvSpPr txBox="true"/>
          <p:nvPr/>
        </p:nvSpPr>
        <p:spPr>
          <a:xfrm rot="0">
            <a:off x="10823144" y="6672951"/>
            <a:ext cx="2150772" cy="1047750"/>
          </a:xfrm>
          <a:prstGeom prst="rect">
            <a:avLst/>
          </a:prstGeom>
        </p:spPr>
        <p:txBody>
          <a:bodyPr anchor="t" rtlCol="false" tIns="0" lIns="0" bIns="0" rIns="0">
            <a:spAutoFit/>
          </a:bodyPr>
          <a:lstStyle/>
          <a:p>
            <a:pPr algn="ctr">
              <a:lnSpc>
                <a:spcPts val="4200"/>
              </a:lnSpc>
            </a:pPr>
            <a:r>
              <a:rPr lang="en-US" sz="3000">
                <a:solidFill>
                  <a:srgbClr val="1F2020"/>
                </a:solidFill>
                <a:latin typeface="Open Sans Bold"/>
                <a:ea typeface="Open Sans Bold"/>
                <a:cs typeface="Open Sans Bold"/>
                <a:sym typeface="Open Sans Bold"/>
              </a:rPr>
              <a:t>Top </a:t>
            </a:r>
          </a:p>
          <a:p>
            <a:pPr algn="ctr">
              <a:lnSpc>
                <a:spcPts val="4200"/>
              </a:lnSpc>
              <a:spcBef>
                <a:spcPct val="0"/>
              </a:spcBef>
            </a:pPr>
            <a:r>
              <a:rPr lang="en-US" sz="3000">
                <a:solidFill>
                  <a:srgbClr val="1F2020"/>
                </a:solidFill>
                <a:latin typeface="Open Sans Bold"/>
                <a:ea typeface="Open Sans Bold"/>
                <a:cs typeface="Open Sans Bold"/>
                <a:sym typeface="Open Sans Bold"/>
              </a:rPr>
              <a:t>Batsman</a:t>
            </a:r>
          </a:p>
        </p:txBody>
      </p:sp>
      <p:sp>
        <p:nvSpPr>
          <p:cNvPr name="TextBox 20" id="20"/>
          <p:cNvSpPr txBox="true"/>
          <p:nvPr/>
        </p:nvSpPr>
        <p:spPr>
          <a:xfrm rot="0">
            <a:off x="13450166" y="6672951"/>
            <a:ext cx="2150772" cy="1047750"/>
          </a:xfrm>
          <a:prstGeom prst="rect">
            <a:avLst/>
          </a:prstGeom>
        </p:spPr>
        <p:txBody>
          <a:bodyPr anchor="t" rtlCol="false" tIns="0" lIns="0" bIns="0" rIns="0">
            <a:spAutoFit/>
          </a:bodyPr>
          <a:lstStyle/>
          <a:p>
            <a:pPr algn="ctr">
              <a:lnSpc>
                <a:spcPts val="4200"/>
              </a:lnSpc>
            </a:pPr>
            <a:r>
              <a:rPr lang="en-US" sz="3000">
                <a:solidFill>
                  <a:srgbClr val="1F2020"/>
                </a:solidFill>
                <a:latin typeface="Open Sans Bold"/>
                <a:ea typeface="Open Sans Bold"/>
                <a:cs typeface="Open Sans Bold"/>
                <a:sym typeface="Open Sans Bold"/>
              </a:rPr>
              <a:t>Top</a:t>
            </a:r>
          </a:p>
          <a:p>
            <a:pPr algn="ctr">
              <a:lnSpc>
                <a:spcPts val="4200"/>
              </a:lnSpc>
              <a:spcBef>
                <a:spcPct val="0"/>
              </a:spcBef>
            </a:pPr>
            <a:r>
              <a:rPr lang="en-US" sz="3000">
                <a:solidFill>
                  <a:srgbClr val="1F2020"/>
                </a:solidFill>
                <a:latin typeface="Open Sans Bold"/>
                <a:ea typeface="Open Sans Bold"/>
                <a:cs typeface="Open Sans Bold"/>
                <a:sym typeface="Open Sans Bold"/>
              </a:rPr>
              <a:t>Bowler</a:t>
            </a:r>
          </a:p>
        </p:txBody>
      </p:sp>
      <p:sp>
        <p:nvSpPr>
          <p:cNvPr name="TextBox 21" id="21"/>
          <p:cNvSpPr txBox="true"/>
          <p:nvPr/>
        </p:nvSpPr>
        <p:spPr>
          <a:xfrm rot="0">
            <a:off x="5513295" y="6672951"/>
            <a:ext cx="2150772" cy="1047750"/>
          </a:xfrm>
          <a:prstGeom prst="rect">
            <a:avLst/>
          </a:prstGeom>
        </p:spPr>
        <p:txBody>
          <a:bodyPr anchor="t" rtlCol="false" tIns="0" lIns="0" bIns="0" rIns="0">
            <a:spAutoFit/>
          </a:bodyPr>
          <a:lstStyle/>
          <a:p>
            <a:pPr algn="ctr">
              <a:lnSpc>
                <a:spcPts val="4200"/>
              </a:lnSpc>
            </a:pPr>
            <a:r>
              <a:rPr lang="en-US" sz="3000">
                <a:solidFill>
                  <a:srgbClr val="1F2020"/>
                </a:solidFill>
                <a:latin typeface="Open Sans Bold"/>
                <a:ea typeface="Open Sans Bold"/>
                <a:cs typeface="Open Sans Bold"/>
                <a:sym typeface="Open Sans Bold"/>
              </a:rPr>
              <a:t>Match</a:t>
            </a:r>
          </a:p>
          <a:p>
            <a:pPr algn="ctr">
              <a:lnSpc>
                <a:spcPts val="4200"/>
              </a:lnSpc>
              <a:spcBef>
                <a:spcPct val="0"/>
              </a:spcBef>
            </a:pPr>
            <a:r>
              <a:rPr lang="en-US" sz="3000">
                <a:solidFill>
                  <a:srgbClr val="1F2020"/>
                </a:solidFill>
                <a:latin typeface="Open Sans Bold"/>
                <a:ea typeface="Open Sans Bold"/>
                <a:cs typeface="Open Sans Bold"/>
                <a:sym typeface="Open Sans Bold"/>
              </a:rPr>
              <a:t>Analysis</a:t>
            </a:r>
          </a:p>
        </p:txBody>
      </p:sp>
      <p:sp>
        <p:nvSpPr>
          <p:cNvPr name="TextBox 22" id="22"/>
          <p:cNvSpPr txBox="true"/>
          <p:nvPr/>
        </p:nvSpPr>
        <p:spPr>
          <a:xfrm rot="0">
            <a:off x="8196123" y="6672951"/>
            <a:ext cx="2150772" cy="1047750"/>
          </a:xfrm>
          <a:prstGeom prst="rect">
            <a:avLst/>
          </a:prstGeom>
        </p:spPr>
        <p:txBody>
          <a:bodyPr anchor="t" rtlCol="false" tIns="0" lIns="0" bIns="0" rIns="0">
            <a:spAutoFit/>
          </a:bodyPr>
          <a:lstStyle/>
          <a:p>
            <a:pPr algn="ctr">
              <a:lnSpc>
                <a:spcPts val="4200"/>
              </a:lnSpc>
            </a:pPr>
            <a:r>
              <a:rPr lang="en-US" sz="3000">
                <a:solidFill>
                  <a:srgbClr val="1F2020"/>
                </a:solidFill>
                <a:latin typeface="Open Sans Bold"/>
                <a:ea typeface="Open Sans Bold"/>
                <a:cs typeface="Open Sans Bold"/>
                <a:sym typeface="Open Sans Bold"/>
              </a:rPr>
              <a:t>Years</a:t>
            </a:r>
          </a:p>
          <a:p>
            <a:pPr algn="ctr">
              <a:lnSpc>
                <a:spcPts val="4200"/>
              </a:lnSpc>
              <a:spcBef>
                <a:spcPct val="0"/>
              </a:spcBef>
            </a:pPr>
            <a:r>
              <a:rPr lang="en-US" sz="3000">
                <a:solidFill>
                  <a:srgbClr val="1F2020"/>
                </a:solidFill>
                <a:latin typeface="Open Sans Bold"/>
                <a:ea typeface="Open Sans Bold"/>
                <a:cs typeface="Open Sans Bold"/>
                <a:sym typeface="Open Sans Bold"/>
              </a:rPr>
              <a:t>Analysis</a:t>
            </a:r>
          </a:p>
        </p:txBody>
      </p:sp>
      <p:sp>
        <p:nvSpPr>
          <p:cNvPr name="TextBox 23" id="23"/>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53829"/>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108" y="8928026"/>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3848381" y="1549104"/>
            <a:ext cx="10834146" cy="7123604"/>
          </a:xfrm>
          <a:custGeom>
            <a:avLst/>
            <a:gdLst/>
            <a:ahLst/>
            <a:cxnLst/>
            <a:rect r="r" b="b" t="t" l="l"/>
            <a:pathLst>
              <a:path h="7123604" w="10834146">
                <a:moveTo>
                  <a:pt x="0" y="0"/>
                </a:moveTo>
                <a:lnTo>
                  <a:pt x="10834145" y="0"/>
                </a:lnTo>
                <a:lnTo>
                  <a:pt x="10834145" y="7123603"/>
                </a:lnTo>
                <a:lnTo>
                  <a:pt x="0" y="7123603"/>
                </a:lnTo>
                <a:lnTo>
                  <a:pt x="0" y="0"/>
                </a:lnTo>
                <a:close/>
              </a:path>
            </a:pathLst>
          </a:custGeom>
          <a:blipFill>
            <a:blip r:embed="rId4"/>
            <a:stretch>
              <a:fillRect l="0" t="-30282" r="-4190" b="-21653"/>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Datasets</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
        <p:nvSpPr>
          <p:cNvPr name="TextBox 19" id="19"/>
          <p:cNvSpPr txBox="true"/>
          <p:nvPr/>
        </p:nvSpPr>
        <p:spPr>
          <a:xfrm rot="0">
            <a:off x="3229886" y="1491954"/>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53829"/>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108" y="8928026"/>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4797720" y="1822986"/>
            <a:ext cx="8692559" cy="6641029"/>
          </a:xfrm>
          <a:custGeom>
            <a:avLst/>
            <a:gdLst/>
            <a:ahLst/>
            <a:cxnLst/>
            <a:rect r="r" b="b" t="t" l="l"/>
            <a:pathLst>
              <a:path h="6641029" w="8692559">
                <a:moveTo>
                  <a:pt x="0" y="0"/>
                </a:moveTo>
                <a:lnTo>
                  <a:pt x="8692560" y="0"/>
                </a:lnTo>
                <a:lnTo>
                  <a:pt x="8692560" y="6641028"/>
                </a:lnTo>
                <a:lnTo>
                  <a:pt x="0" y="6641028"/>
                </a:lnTo>
                <a:lnTo>
                  <a:pt x="0" y="0"/>
                </a:lnTo>
                <a:close/>
              </a:path>
            </a:pathLst>
          </a:custGeom>
          <a:blipFill>
            <a:blip r:embed="rId4"/>
            <a:stretch>
              <a:fillRect l="0" t="-32915" r="0" b="-32915"/>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Datasets</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
        <p:nvSpPr>
          <p:cNvPr name="TextBox 19" id="19"/>
          <p:cNvSpPr txBox="true"/>
          <p:nvPr/>
        </p:nvSpPr>
        <p:spPr>
          <a:xfrm rot="0">
            <a:off x="4141397" y="1765836"/>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53829"/>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108" y="8928026"/>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61494" y="1708346"/>
            <a:ext cx="15297806" cy="6889406"/>
          </a:xfrm>
          <a:custGeom>
            <a:avLst/>
            <a:gdLst/>
            <a:ahLst/>
            <a:cxnLst/>
            <a:rect r="r" b="b" t="t" l="l"/>
            <a:pathLst>
              <a:path h="6889406" w="15297806">
                <a:moveTo>
                  <a:pt x="0" y="0"/>
                </a:moveTo>
                <a:lnTo>
                  <a:pt x="15297806" y="0"/>
                </a:lnTo>
                <a:lnTo>
                  <a:pt x="15297806" y="6889406"/>
                </a:lnTo>
                <a:lnTo>
                  <a:pt x="0" y="6889406"/>
                </a:lnTo>
                <a:lnTo>
                  <a:pt x="0" y="0"/>
                </a:lnTo>
                <a:close/>
              </a:path>
            </a:pathLst>
          </a:custGeom>
          <a:blipFill>
            <a:blip r:embed="rId4"/>
            <a:stretch>
              <a:fillRect l="0" t="-32598" r="0" b="-36799"/>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Datasets</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
        <p:nvSpPr>
          <p:cNvPr name="TextBox 19" id="19"/>
          <p:cNvSpPr txBox="true"/>
          <p:nvPr/>
        </p:nvSpPr>
        <p:spPr>
          <a:xfrm rot="0">
            <a:off x="1305409" y="1651196"/>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622731" y="1253829"/>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39108" y="8928026"/>
            <a:ext cx="16452691" cy="255741"/>
          </a:xfrm>
          <a:custGeom>
            <a:avLst/>
            <a:gdLst/>
            <a:ahLst/>
            <a:cxnLst/>
            <a:rect r="r" b="b" t="t" l="l"/>
            <a:pathLst>
              <a:path h="255741" w="16452691">
                <a:moveTo>
                  <a:pt x="0" y="0"/>
                </a:moveTo>
                <a:lnTo>
                  <a:pt x="16452691" y="0"/>
                </a:lnTo>
                <a:lnTo>
                  <a:pt x="16452691" y="255741"/>
                </a:lnTo>
                <a:lnTo>
                  <a:pt x="0" y="255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05835" y="1836010"/>
            <a:ext cx="16485964" cy="6614981"/>
          </a:xfrm>
          <a:custGeom>
            <a:avLst/>
            <a:gdLst/>
            <a:ahLst/>
            <a:cxnLst/>
            <a:rect r="r" b="b" t="t" l="l"/>
            <a:pathLst>
              <a:path h="6614981" w="16485964">
                <a:moveTo>
                  <a:pt x="0" y="0"/>
                </a:moveTo>
                <a:lnTo>
                  <a:pt x="16485964" y="0"/>
                </a:lnTo>
                <a:lnTo>
                  <a:pt x="16485964" y="6614980"/>
                </a:lnTo>
                <a:lnTo>
                  <a:pt x="0" y="6614980"/>
                </a:lnTo>
                <a:lnTo>
                  <a:pt x="0" y="0"/>
                </a:lnTo>
                <a:close/>
              </a:path>
            </a:pathLst>
          </a:custGeom>
          <a:blipFill>
            <a:blip r:embed="rId4"/>
            <a:stretch>
              <a:fillRect l="0" t="-32384" r="0" b="-32384"/>
            </a:stretch>
          </a:blipFill>
        </p:spPr>
      </p:sp>
      <p:sp>
        <p:nvSpPr>
          <p:cNvPr name="TextBox 16" id="16"/>
          <p:cNvSpPr txBox="true"/>
          <p:nvPr/>
        </p:nvSpPr>
        <p:spPr>
          <a:xfrm rot="0">
            <a:off x="7405722" y="272811"/>
            <a:ext cx="3476555" cy="731752"/>
          </a:xfrm>
          <a:prstGeom prst="rect">
            <a:avLst/>
          </a:prstGeom>
        </p:spPr>
        <p:txBody>
          <a:bodyPr anchor="t" rtlCol="false" tIns="0" lIns="0" bIns="0" rIns="0">
            <a:spAutoFit/>
          </a:bodyPr>
          <a:lstStyle/>
          <a:p>
            <a:pPr algn="ctr">
              <a:lnSpc>
                <a:spcPts val="5336"/>
              </a:lnSpc>
            </a:pPr>
            <a:r>
              <a:rPr lang="en-US" sz="4560">
                <a:solidFill>
                  <a:srgbClr val="1F2020"/>
                </a:solidFill>
                <a:latin typeface="Poppins Bold"/>
                <a:ea typeface="Poppins Bold"/>
                <a:cs typeface="Poppins Bold"/>
                <a:sym typeface="Poppins Bold"/>
              </a:rPr>
              <a:t>Datasets</a:t>
            </a:r>
          </a:p>
        </p:txBody>
      </p:sp>
      <p:sp>
        <p:nvSpPr>
          <p:cNvPr name="TextBox 17" id="17"/>
          <p:cNvSpPr txBox="true"/>
          <p:nvPr/>
        </p:nvSpPr>
        <p:spPr>
          <a:xfrm rot="0">
            <a:off x="8142194" y="7976421"/>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ea typeface="Open Sans Bold"/>
                <a:cs typeface="Open Sans Bold"/>
                <a:sym typeface="Open Sans Bold"/>
              </a:rPr>
              <a:t>Learn More</a:t>
            </a:r>
          </a:p>
        </p:txBody>
      </p:sp>
      <p:sp>
        <p:nvSpPr>
          <p:cNvPr name="TextBox 18" id="18"/>
          <p:cNvSpPr txBox="true"/>
          <p:nvPr/>
        </p:nvSpPr>
        <p:spPr>
          <a:xfrm rot="0">
            <a:off x="15052011" y="9476079"/>
            <a:ext cx="2439788" cy="401193"/>
          </a:xfrm>
          <a:prstGeom prst="rect">
            <a:avLst/>
          </a:prstGeom>
        </p:spPr>
        <p:txBody>
          <a:bodyPr anchor="t" rtlCol="false" tIns="0" lIns="0" bIns="0" rIns="0">
            <a:spAutoFit/>
          </a:bodyPr>
          <a:lstStyle/>
          <a:p>
            <a:pPr algn="l">
              <a:lnSpc>
                <a:spcPts val="3275"/>
              </a:lnSpc>
            </a:pPr>
            <a:r>
              <a:rPr lang="en-US" sz="2799">
                <a:solidFill>
                  <a:srgbClr val="000000"/>
                </a:solidFill>
                <a:latin typeface="Montserrat Bold"/>
                <a:ea typeface="Montserrat Bold"/>
                <a:cs typeface="Montserrat Bold"/>
                <a:sym typeface="Montserrat Bold"/>
              </a:rPr>
              <a:t>Mentorness</a:t>
            </a:r>
          </a:p>
        </p:txBody>
      </p:sp>
      <p:sp>
        <p:nvSpPr>
          <p:cNvPr name="TextBox 19" id="19"/>
          <p:cNvSpPr txBox="true"/>
          <p:nvPr/>
        </p:nvSpPr>
        <p:spPr>
          <a:xfrm rot="0">
            <a:off x="405194" y="1892798"/>
            <a:ext cx="48670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Open Sans Bold"/>
                <a:ea typeface="Open Sans Bold"/>
                <a:cs typeface="Open Sans Bold"/>
                <a:sym typeface="Open Sans Bold"/>
              </a:rPr>
              <a:t>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73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8177932" y="8597752"/>
            <a:ext cx="110068" cy="660548"/>
            <a:chOff x="0" y="0"/>
            <a:chExt cx="28989" cy="173972"/>
          </a:xfrm>
        </p:grpSpPr>
        <p:sp>
          <p:nvSpPr>
            <p:cNvPr name="Freeform 9" id="9"/>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7300"/>
            </a:solidFill>
          </p:spPr>
        </p:sp>
        <p:sp>
          <p:nvSpPr>
            <p:cNvPr name="TextBox 10" id="10"/>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308324" y="1289524"/>
            <a:ext cx="1042538" cy="47625"/>
            <a:chOff x="0" y="0"/>
            <a:chExt cx="274578" cy="12543"/>
          </a:xfrm>
        </p:grpSpPr>
        <p:sp>
          <p:nvSpPr>
            <p:cNvPr name="Freeform 12" id="12"/>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7300"/>
            </a:solidFill>
          </p:spPr>
        </p:sp>
        <p:sp>
          <p:nvSpPr>
            <p:cNvPr name="TextBox 13" id="13"/>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6000"/>
            </a:blip>
            <a:stretch>
              <a:fillRect l="-544" t="0" r="-544" b="0"/>
            </a:stretch>
          </a:blipFill>
        </p:spPr>
      </p:sp>
      <p:sp>
        <p:nvSpPr>
          <p:cNvPr name="Freeform 15" id="15"/>
          <p:cNvSpPr/>
          <p:nvPr/>
        </p:nvSpPr>
        <p:spPr>
          <a:xfrm flipH="false" flipV="false" rot="0">
            <a:off x="827183" y="2335997"/>
            <a:ext cx="7121526" cy="5974286"/>
          </a:xfrm>
          <a:custGeom>
            <a:avLst/>
            <a:gdLst/>
            <a:ahLst/>
            <a:cxnLst/>
            <a:rect r="r" b="b" t="t" l="l"/>
            <a:pathLst>
              <a:path h="5974286" w="7121526">
                <a:moveTo>
                  <a:pt x="0" y="0"/>
                </a:moveTo>
                <a:lnTo>
                  <a:pt x="7121526" y="0"/>
                </a:lnTo>
                <a:lnTo>
                  <a:pt x="7121526" y="5974287"/>
                </a:lnTo>
                <a:lnTo>
                  <a:pt x="0" y="5974287"/>
                </a:lnTo>
                <a:lnTo>
                  <a:pt x="0" y="0"/>
                </a:lnTo>
                <a:close/>
              </a:path>
            </a:pathLst>
          </a:custGeom>
          <a:blipFill>
            <a:blip r:embed="rId3"/>
            <a:stretch>
              <a:fillRect l="-136" t="0" r="-136" b="0"/>
            </a:stretch>
          </a:blipFill>
        </p:spPr>
      </p:sp>
      <p:sp>
        <p:nvSpPr>
          <p:cNvPr name="Freeform 16" id="16"/>
          <p:cNvSpPr/>
          <p:nvPr/>
        </p:nvSpPr>
        <p:spPr>
          <a:xfrm flipH="false" flipV="false" rot="0">
            <a:off x="8119643" y="4378078"/>
            <a:ext cx="2462437" cy="1105858"/>
          </a:xfrm>
          <a:custGeom>
            <a:avLst/>
            <a:gdLst/>
            <a:ahLst/>
            <a:cxnLst/>
            <a:rect r="r" b="b" t="t" l="l"/>
            <a:pathLst>
              <a:path h="1105858" w="2462437">
                <a:moveTo>
                  <a:pt x="0" y="0"/>
                </a:moveTo>
                <a:lnTo>
                  <a:pt x="2462437" y="0"/>
                </a:lnTo>
                <a:lnTo>
                  <a:pt x="2462437" y="1105859"/>
                </a:lnTo>
                <a:lnTo>
                  <a:pt x="0" y="1105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6645085" y="301808"/>
            <a:ext cx="4997830" cy="731752"/>
          </a:xfrm>
          <a:prstGeom prst="rect">
            <a:avLst/>
          </a:prstGeom>
        </p:spPr>
        <p:txBody>
          <a:bodyPr anchor="t" rtlCol="false" tIns="0" lIns="0" bIns="0" rIns="0">
            <a:spAutoFit/>
          </a:bodyPr>
          <a:lstStyle/>
          <a:p>
            <a:pPr algn="l">
              <a:lnSpc>
                <a:spcPts val="5336"/>
              </a:lnSpc>
            </a:pPr>
            <a:r>
              <a:rPr lang="en-US" sz="4560">
                <a:solidFill>
                  <a:srgbClr val="154748"/>
                </a:solidFill>
                <a:latin typeface="Poppins Bold"/>
                <a:ea typeface="Poppins Bold"/>
                <a:cs typeface="Poppins Bold"/>
                <a:sym typeface="Poppins Bold"/>
              </a:rPr>
              <a:t>Match Analysis</a:t>
            </a:r>
          </a:p>
        </p:txBody>
      </p:sp>
      <p:sp>
        <p:nvSpPr>
          <p:cNvPr name="TextBox 18" id="18"/>
          <p:cNvSpPr txBox="true"/>
          <p:nvPr/>
        </p:nvSpPr>
        <p:spPr>
          <a:xfrm rot="0">
            <a:off x="15130840" y="9408828"/>
            <a:ext cx="2360959" cy="429387"/>
          </a:xfrm>
          <a:prstGeom prst="rect">
            <a:avLst/>
          </a:prstGeom>
        </p:spPr>
        <p:txBody>
          <a:bodyPr anchor="t" rtlCol="false" tIns="0" lIns="0" bIns="0" rIns="0">
            <a:spAutoFit/>
          </a:bodyPr>
          <a:lstStyle/>
          <a:p>
            <a:pPr algn="l">
              <a:lnSpc>
                <a:spcPts val="3158"/>
              </a:lnSpc>
            </a:pPr>
            <a:r>
              <a:rPr lang="en-US" sz="2700">
                <a:solidFill>
                  <a:srgbClr val="154748"/>
                </a:solidFill>
                <a:latin typeface="Poppins Bold"/>
                <a:ea typeface="Poppins Bold"/>
                <a:cs typeface="Poppins Bold"/>
                <a:sym typeface="Poppins Bold"/>
              </a:rPr>
              <a:t>Mentorness</a:t>
            </a:r>
          </a:p>
        </p:txBody>
      </p:sp>
      <p:sp>
        <p:nvSpPr>
          <p:cNvPr name="TextBox 19" id="19"/>
          <p:cNvSpPr txBox="true"/>
          <p:nvPr/>
        </p:nvSpPr>
        <p:spPr>
          <a:xfrm rot="0">
            <a:off x="11138207" y="3704756"/>
            <a:ext cx="6154908" cy="2647950"/>
          </a:xfrm>
          <a:prstGeom prst="rect">
            <a:avLst/>
          </a:prstGeom>
        </p:spPr>
        <p:txBody>
          <a:bodyPr anchor="t" rtlCol="false" tIns="0" lIns="0" bIns="0" rIns="0">
            <a:spAutoFit/>
          </a:bodyPr>
          <a:lstStyle/>
          <a:p>
            <a:pPr algn="just">
              <a:lnSpc>
                <a:spcPts val="4200"/>
              </a:lnSpc>
              <a:spcBef>
                <a:spcPct val="0"/>
              </a:spcBef>
            </a:pPr>
            <a:r>
              <a:rPr lang="en-US" sz="3000">
                <a:solidFill>
                  <a:srgbClr val="1F2020"/>
                </a:solidFill>
                <a:latin typeface="Open Sans Bold"/>
                <a:ea typeface="Open Sans Bold"/>
                <a:cs typeface="Open Sans Bold"/>
                <a:sym typeface="Open Sans Bold"/>
              </a:rPr>
              <a:t>Here we can see Total Match Number, Total Runs, Total 4s, Total 6s.   I can find individual batsman runs, 4s, 6s and strike rate.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DAGM-63RqCs</dc:identifier>
  <dcterms:modified xsi:type="dcterms:W3CDTF">2011-08-01T06:04:30Z</dcterms:modified>
  <cp:revision>1</cp:revision>
  <dc:title>Orange Modern Business Presentation</dc:title>
</cp:coreProperties>
</file>